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6"/>
  </p:notesMasterIdLst>
  <p:sldIdLst>
    <p:sldId id="256" r:id="rId3"/>
    <p:sldId id="565" r:id="rId4"/>
    <p:sldId id="257" r:id="rId5"/>
    <p:sldId id="260" r:id="rId6"/>
    <p:sldId id="267" r:id="rId7"/>
    <p:sldId id="265" r:id="rId8"/>
    <p:sldId id="264" r:id="rId9"/>
    <p:sldId id="294" r:id="rId10"/>
    <p:sldId id="296" r:id="rId11"/>
    <p:sldId id="297" r:id="rId12"/>
    <p:sldId id="298" r:id="rId13"/>
    <p:sldId id="299" r:id="rId14"/>
    <p:sldId id="277" r:id="rId15"/>
    <p:sldId id="278" r:id="rId16"/>
    <p:sldId id="305" r:id="rId17"/>
    <p:sldId id="303" r:id="rId18"/>
    <p:sldId id="318" r:id="rId19"/>
    <p:sldId id="562" r:id="rId20"/>
    <p:sldId id="306" r:id="rId21"/>
    <p:sldId id="301" r:id="rId22"/>
    <p:sldId id="272" r:id="rId23"/>
    <p:sldId id="274" r:id="rId24"/>
    <p:sldId id="307" r:id="rId25"/>
    <p:sldId id="259" r:id="rId26"/>
    <p:sldId id="283" r:id="rId27"/>
    <p:sldId id="284" r:id="rId28"/>
    <p:sldId id="302" r:id="rId29"/>
    <p:sldId id="285" r:id="rId30"/>
    <p:sldId id="308" r:id="rId31"/>
    <p:sldId id="568" r:id="rId32"/>
    <p:sldId id="286" r:id="rId33"/>
    <p:sldId id="310" r:id="rId34"/>
    <p:sldId id="313" r:id="rId35"/>
    <p:sldId id="287" r:id="rId36"/>
    <p:sldId id="314" r:id="rId37"/>
    <p:sldId id="315" r:id="rId38"/>
    <p:sldId id="279" r:id="rId39"/>
    <p:sldId id="316" r:id="rId40"/>
    <p:sldId id="281" r:id="rId41"/>
    <p:sldId id="282" r:id="rId42"/>
    <p:sldId id="317" r:id="rId43"/>
    <p:sldId id="566" r:id="rId44"/>
    <p:sldId id="57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autoAdjust="0"/>
    <p:restoredTop sz="96266" autoAdjust="0"/>
  </p:normalViewPr>
  <p:slideViewPr>
    <p:cSldViewPr snapToGrid="0">
      <p:cViewPr varScale="1">
        <p:scale>
          <a:sx n="75" d="100"/>
          <a:sy n="75" d="100"/>
        </p:scale>
        <p:origin x="67" y="13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1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356CD3-95C7-5541-8F7C-B5B48328DE66}"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55BC9228-BDC8-D74D-96CD-D4DD2E4E8F56}">
      <dgm:prSet phldrT="[Text]" custT="1"/>
      <dgm:spPr/>
      <dgm:t>
        <a:bodyPr/>
        <a:lstStyle/>
        <a:p>
          <a:pPr rtl="0"/>
          <a:r>
            <a:rPr lang="en-US" sz="2800" dirty="0"/>
            <a:t>Methods</a:t>
          </a:r>
        </a:p>
      </dgm:t>
    </dgm:pt>
    <dgm:pt modelId="{A6B82C03-D1E3-864C-8F91-71698DCE406E}" type="parTrans" cxnId="{04E1BAE5-DF0B-3D48-80E7-9B36FD206FAA}">
      <dgm:prSet/>
      <dgm:spPr/>
      <dgm:t>
        <a:bodyPr/>
        <a:lstStyle/>
        <a:p>
          <a:endParaRPr lang="en-US"/>
        </a:p>
      </dgm:t>
    </dgm:pt>
    <dgm:pt modelId="{606DD44F-B3B5-9146-8410-8C9A6A2A0AF8}" type="sibTrans" cxnId="{04E1BAE5-DF0B-3D48-80E7-9B36FD206FAA}">
      <dgm:prSet/>
      <dgm:spPr/>
      <dgm:t>
        <a:bodyPr/>
        <a:lstStyle/>
        <a:p>
          <a:endParaRPr lang="en-US"/>
        </a:p>
      </dgm:t>
    </dgm:pt>
    <dgm:pt modelId="{79D31DCC-1E1B-6943-B8FA-D4216D645022}">
      <dgm:prSet phldrT="[Text]" custT="1"/>
      <dgm:spPr/>
      <dgm:t>
        <a:bodyPr/>
        <a:lstStyle/>
        <a:p>
          <a:pPr rtl="0"/>
          <a:r>
            <a:rPr lang="en-US" sz="2800" dirty="0" err="1"/>
            <a:t>Histoanatomic</a:t>
          </a:r>
          <a:endParaRPr lang="en-US" sz="2800" dirty="0"/>
        </a:p>
      </dgm:t>
    </dgm:pt>
    <dgm:pt modelId="{E19ACF99-F172-DC4A-BA2A-1DF23AAE5F1F}" type="parTrans" cxnId="{10F40B1E-7E37-F44F-A4AC-9092ECE15B70}">
      <dgm:prSet/>
      <dgm:spPr/>
      <dgm:t>
        <a:bodyPr/>
        <a:lstStyle/>
        <a:p>
          <a:endParaRPr lang="en-US"/>
        </a:p>
      </dgm:t>
    </dgm:pt>
    <dgm:pt modelId="{38FA8479-A80B-D244-B43B-C5CFFBFF3ED4}" type="sibTrans" cxnId="{10F40B1E-7E37-F44F-A4AC-9092ECE15B70}">
      <dgm:prSet/>
      <dgm:spPr/>
      <dgm:t>
        <a:bodyPr/>
        <a:lstStyle/>
        <a:p>
          <a:endParaRPr lang="en-US"/>
        </a:p>
      </dgm:t>
    </dgm:pt>
    <dgm:pt modelId="{C373F7B2-9B5B-BB4A-8617-B4F6E294645E}">
      <dgm:prSet phldrT="[Text]" custT="1"/>
      <dgm:spPr/>
      <dgm:t>
        <a:bodyPr/>
        <a:lstStyle/>
        <a:p>
          <a:pPr rtl="0"/>
          <a:r>
            <a:rPr lang="en-US" sz="2800" dirty="0"/>
            <a:t>Quantitative</a:t>
          </a:r>
        </a:p>
      </dgm:t>
    </dgm:pt>
    <dgm:pt modelId="{B5F7FB1F-3A02-0546-BDF1-3C35544F44CC}" type="parTrans" cxnId="{ED11D2B8-A541-3143-9BDB-2CFB24FD1CA6}">
      <dgm:prSet/>
      <dgm:spPr/>
      <dgm:t>
        <a:bodyPr/>
        <a:lstStyle/>
        <a:p>
          <a:endParaRPr lang="en-US"/>
        </a:p>
      </dgm:t>
    </dgm:pt>
    <dgm:pt modelId="{629EB4BC-3AD5-A449-AFFF-4C44F61079D9}" type="sibTrans" cxnId="{ED11D2B8-A541-3143-9BDB-2CFB24FD1CA6}">
      <dgm:prSet/>
      <dgm:spPr/>
      <dgm:t>
        <a:bodyPr/>
        <a:lstStyle/>
        <a:p>
          <a:endParaRPr lang="en-US"/>
        </a:p>
      </dgm:t>
    </dgm:pt>
    <dgm:pt modelId="{3A5A6449-9BEF-2F47-AB6B-ACCE5F6810C2}">
      <dgm:prSet phldrT="[Text]"/>
      <dgm:spPr/>
      <dgm:t>
        <a:bodyPr/>
        <a:lstStyle/>
        <a:p>
          <a:pPr rtl="0"/>
          <a:r>
            <a:rPr lang="en-US" dirty="0"/>
            <a:t>Using muscularis mucosae/Vascular plexus</a:t>
          </a:r>
        </a:p>
      </dgm:t>
    </dgm:pt>
    <dgm:pt modelId="{BCD35A86-F3B0-9849-AFCE-0FAED02B8D97}" type="parTrans" cxnId="{BB4862A9-A9A6-DD47-91B2-AF6C1F5925B8}">
      <dgm:prSet/>
      <dgm:spPr/>
      <dgm:t>
        <a:bodyPr/>
        <a:lstStyle/>
        <a:p>
          <a:endParaRPr lang="en-US"/>
        </a:p>
      </dgm:t>
    </dgm:pt>
    <dgm:pt modelId="{0ACB074E-4BAB-0143-9517-FD2BC503B631}" type="sibTrans" cxnId="{BB4862A9-A9A6-DD47-91B2-AF6C1F5925B8}">
      <dgm:prSet/>
      <dgm:spPr/>
      <dgm:t>
        <a:bodyPr/>
        <a:lstStyle/>
        <a:p>
          <a:endParaRPr lang="en-US"/>
        </a:p>
      </dgm:t>
    </dgm:pt>
    <dgm:pt modelId="{E493BD57-BA64-7646-8B0A-AAB77AD5E0EE}">
      <dgm:prSet phldrT="[Text]"/>
      <dgm:spPr/>
      <dgm:t>
        <a:bodyPr/>
        <a:lstStyle/>
        <a:p>
          <a:pPr rtl="0"/>
          <a:r>
            <a:rPr lang="en-US" dirty="0"/>
            <a:t>Micrometric measurements</a:t>
          </a:r>
        </a:p>
      </dgm:t>
    </dgm:pt>
    <dgm:pt modelId="{962073BF-F41A-AD42-B4C9-68C1D7D94745}" type="parTrans" cxnId="{984DA31C-7485-1F47-A436-A793A482C54C}">
      <dgm:prSet/>
      <dgm:spPr/>
      <dgm:t>
        <a:bodyPr/>
        <a:lstStyle/>
        <a:p>
          <a:endParaRPr lang="en-US"/>
        </a:p>
      </dgm:t>
    </dgm:pt>
    <dgm:pt modelId="{6C5F80AE-2CEC-A840-8063-FCCE7F973366}" type="sibTrans" cxnId="{984DA31C-7485-1F47-A436-A793A482C54C}">
      <dgm:prSet/>
      <dgm:spPr/>
      <dgm:t>
        <a:bodyPr/>
        <a:lstStyle/>
        <a:p>
          <a:endParaRPr lang="en-US"/>
        </a:p>
      </dgm:t>
    </dgm:pt>
    <dgm:pt modelId="{AB6A8841-50CE-B343-BFE1-8306A224D6B1}">
      <dgm:prSet phldrT="[Text]"/>
      <dgm:spPr/>
      <dgm:t>
        <a:bodyPr/>
        <a:lstStyle/>
        <a:p>
          <a:pPr rtl="0"/>
          <a:r>
            <a:rPr lang="en-US" dirty="0"/>
            <a:t>Microscopic field</a:t>
          </a:r>
        </a:p>
      </dgm:t>
    </dgm:pt>
    <dgm:pt modelId="{5F3A78D9-6A8A-CF44-BD58-DB11B64BE5FC}" type="parTrans" cxnId="{EFE8FCEC-2D62-F14F-9903-2254D075DD87}">
      <dgm:prSet/>
      <dgm:spPr/>
      <dgm:t>
        <a:bodyPr/>
        <a:lstStyle/>
        <a:p>
          <a:endParaRPr lang="en-US"/>
        </a:p>
      </dgm:t>
    </dgm:pt>
    <dgm:pt modelId="{0CE8D95F-AD1D-564C-B719-32254A1A01A1}" type="sibTrans" cxnId="{EFE8FCEC-2D62-F14F-9903-2254D075DD87}">
      <dgm:prSet/>
      <dgm:spPr/>
      <dgm:t>
        <a:bodyPr/>
        <a:lstStyle/>
        <a:p>
          <a:endParaRPr lang="en-US"/>
        </a:p>
      </dgm:t>
    </dgm:pt>
    <dgm:pt modelId="{A3EA6941-C0F2-E140-A9C0-AD611FFC9327}" type="pres">
      <dgm:prSet presAssocID="{9B356CD3-95C7-5541-8F7C-B5B48328DE66}" presName="diagram" presStyleCnt="0">
        <dgm:presLayoutVars>
          <dgm:chPref val="1"/>
          <dgm:dir/>
          <dgm:animOne val="branch"/>
          <dgm:animLvl val="lvl"/>
          <dgm:resizeHandles val="exact"/>
        </dgm:presLayoutVars>
      </dgm:prSet>
      <dgm:spPr/>
    </dgm:pt>
    <dgm:pt modelId="{9832E560-9C6A-AB40-A121-0F81FBFBE4F6}" type="pres">
      <dgm:prSet presAssocID="{55BC9228-BDC8-D74D-96CD-D4DD2E4E8F56}" presName="root1" presStyleCnt="0"/>
      <dgm:spPr/>
    </dgm:pt>
    <dgm:pt modelId="{EF15E5FF-585B-4D49-9E90-6E2430094DD5}" type="pres">
      <dgm:prSet presAssocID="{55BC9228-BDC8-D74D-96CD-D4DD2E4E8F56}" presName="LevelOneTextNode" presStyleLbl="node0" presStyleIdx="0" presStyleCnt="1">
        <dgm:presLayoutVars>
          <dgm:chPref val="3"/>
        </dgm:presLayoutVars>
      </dgm:prSet>
      <dgm:spPr/>
    </dgm:pt>
    <dgm:pt modelId="{0F116151-9F71-8545-A8D1-BD99199FB42B}" type="pres">
      <dgm:prSet presAssocID="{55BC9228-BDC8-D74D-96CD-D4DD2E4E8F56}" presName="level2hierChild" presStyleCnt="0"/>
      <dgm:spPr/>
    </dgm:pt>
    <dgm:pt modelId="{00BA11A9-160B-8443-8FE0-237672B74019}" type="pres">
      <dgm:prSet presAssocID="{E19ACF99-F172-DC4A-BA2A-1DF23AAE5F1F}" presName="conn2-1" presStyleLbl="parChTrans1D2" presStyleIdx="0" presStyleCnt="2"/>
      <dgm:spPr/>
    </dgm:pt>
    <dgm:pt modelId="{5C7FF939-5ED6-1C40-9F7A-D36EF8F48549}" type="pres">
      <dgm:prSet presAssocID="{E19ACF99-F172-DC4A-BA2A-1DF23AAE5F1F}" presName="connTx" presStyleLbl="parChTrans1D2" presStyleIdx="0" presStyleCnt="2"/>
      <dgm:spPr/>
    </dgm:pt>
    <dgm:pt modelId="{A8D010AF-7903-E54C-B81C-09F6F74FF491}" type="pres">
      <dgm:prSet presAssocID="{79D31DCC-1E1B-6943-B8FA-D4216D645022}" presName="root2" presStyleCnt="0"/>
      <dgm:spPr/>
    </dgm:pt>
    <dgm:pt modelId="{7125976C-9DD8-4843-B32E-5CD34810B16E}" type="pres">
      <dgm:prSet presAssocID="{79D31DCC-1E1B-6943-B8FA-D4216D645022}" presName="LevelTwoTextNode" presStyleLbl="node2" presStyleIdx="0" presStyleCnt="2" custScaleX="107428" custScaleY="110601">
        <dgm:presLayoutVars>
          <dgm:chPref val="3"/>
        </dgm:presLayoutVars>
      </dgm:prSet>
      <dgm:spPr/>
    </dgm:pt>
    <dgm:pt modelId="{F2D9AA02-C0DC-8A4C-99A0-96A221847731}" type="pres">
      <dgm:prSet presAssocID="{79D31DCC-1E1B-6943-B8FA-D4216D645022}" presName="level3hierChild" presStyleCnt="0"/>
      <dgm:spPr/>
    </dgm:pt>
    <dgm:pt modelId="{DED3110B-8895-A948-9DB9-D4885DB744E0}" type="pres">
      <dgm:prSet presAssocID="{BCD35A86-F3B0-9849-AFCE-0FAED02B8D97}" presName="conn2-1" presStyleLbl="parChTrans1D3" presStyleIdx="0" presStyleCnt="3"/>
      <dgm:spPr/>
    </dgm:pt>
    <dgm:pt modelId="{A4CE1B09-FF64-7746-A787-0023CD9E9DBF}" type="pres">
      <dgm:prSet presAssocID="{BCD35A86-F3B0-9849-AFCE-0FAED02B8D97}" presName="connTx" presStyleLbl="parChTrans1D3" presStyleIdx="0" presStyleCnt="3"/>
      <dgm:spPr/>
    </dgm:pt>
    <dgm:pt modelId="{95C6D0FE-E504-8843-A9FD-CF3973ABA888}" type="pres">
      <dgm:prSet presAssocID="{3A5A6449-9BEF-2F47-AB6B-ACCE5F6810C2}" presName="root2" presStyleCnt="0"/>
      <dgm:spPr/>
    </dgm:pt>
    <dgm:pt modelId="{90550FE7-2495-4C49-90F6-379822F8EAE4}" type="pres">
      <dgm:prSet presAssocID="{3A5A6449-9BEF-2F47-AB6B-ACCE5F6810C2}" presName="LevelTwoTextNode" presStyleLbl="node3" presStyleIdx="0" presStyleCnt="3">
        <dgm:presLayoutVars>
          <dgm:chPref val="3"/>
        </dgm:presLayoutVars>
      </dgm:prSet>
      <dgm:spPr/>
    </dgm:pt>
    <dgm:pt modelId="{5EF82647-6505-E74B-8F0E-27B9BB7F7805}" type="pres">
      <dgm:prSet presAssocID="{3A5A6449-9BEF-2F47-AB6B-ACCE5F6810C2}" presName="level3hierChild" presStyleCnt="0"/>
      <dgm:spPr/>
    </dgm:pt>
    <dgm:pt modelId="{D8F72101-B961-F646-9786-BB5994A89742}" type="pres">
      <dgm:prSet presAssocID="{B5F7FB1F-3A02-0546-BDF1-3C35544F44CC}" presName="conn2-1" presStyleLbl="parChTrans1D2" presStyleIdx="1" presStyleCnt="2"/>
      <dgm:spPr/>
    </dgm:pt>
    <dgm:pt modelId="{F2B4407F-A324-9D40-BA0C-C3EDEB58BA74}" type="pres">
      <dgm:prSet presAssocID="{B5F7FB1F-3A02-0546-BDF1-3C35544F44CC}" presName="connTx" presStyleLbl="parChTrans1D2" presStyleIdx="1" presStyleCnt="2"/>
      <dgm:spPr/>
    </dgm:pt>
    <dgm:pt modelId="{81395100-2473-824D-B004-1AF4BA6C04B3}" type="pres">
      <dgm:prSet presAssocID="{C373F7B2-9B5B-BB4A-8617-B4F6E294645E}" presName="root2" presStyleCnt="0"/>
      <dgm:spPr/>
    </dgm:pt>
    <dgm:pt modelId="{97281AD8-5FF6-6344-A6C6-004E9859FE1C}" type="pres">
      <dgm:prSet presAssocID="{C373F7B2-9B5B-BB4A-8617-B4F6E294645E}" presName="LevelTwoTextNode" presStyleLbl="node2" presStyleIdx="1" presStyleCnt="2">
        <dgm:presLayoutVars>
          <dgm:chPref val="3"/>
        </dgm:presLayoutVars>
      </dgm:prSet>
      <dgm:spPr/>
    </dgm:pt>
    <dgm:pt modelId="{14F99F43-1EDF-B84F-9290-E7DD8F087C7F}" type="pres">
      <dgm:prSet presAssocID="{C373F7B2-9B5B-BB4A-8617-B4F6E294645E}" presName="level3hierChild" presStyleCnt="0"/>
      <dgm:spPr/>
    </dgm:pt>
    <dgm:pt modelId="{5D594C4D-9B07-7740-A90C-6AB489435CFC}" type="pres">
      <dgm:prSet presAssocID="{962073BF-F41A-AD42-B4C9-68C1D7D94745}" presName="conn2-1" presStyleLbl="parChTrans1D3" presStyleIdx="1" presStyleCnt="3"/>
      <dgm:spPr/>
    </dgm:pt>
    <dgm:pt modelId="{409B32D0-515C-BB45-B533-ACCA0AB8E7D1}" type="pres">
      <dgm:prSet presAssocID="{962073BF-F41A-AD42-B4C9-68C1D7D94745}" presName="connTx" presStyleLbl="parChTrans1D3" presStyleIdx="1" presStyleCnt="3"/>
      <dgm:spPr/>
    </dgm:pt>
    <dgm:pt modelId="{13043A5A-C40F-C347-9A30-D795BA538488}" type="pres">
      <dgm:prSet presAssocID="{E493BD57-BA64-7646-8B0A-AAB77AD5E0EE}" presName="root2" presStyleCnt="0"/>
      <dgm:spPr/>
    </dgm:pt>
    <dgm:pt modelId="{254918F3-1118-474A-A3C8-F5E7B12003D8}" type="pres">
      <dgm:prSet presAssocID="{E493BD57-BA64-7646-8B0A-AAB77AD5E0EE}" presName="LevelTwoTextNode" presStyleLbl="node3" presStyleIdx="1" presStyleCnt="3">
        <dgm:presLayoutVars>
          <dgm:chPref val="3"/>
        </dgm:presLayoutVars>
      </dgm:prSet>
      <dgm:spPr/>
    </dgm:pt>
    <dgm:pt modelId="{89F4B1E5-5DCA-B241-95BE-4B47CFDBC1F7}" type="pres">
      <dgm:prSet presAssocID="{E493BD57-BA64-7646-8B0A-AAB77AD5E0EE}" presName="level3hierChild" presStyleCnt="0"/>
      <dgm:spPr/>
    </dgm:pt>
    <dgm:pt modelId="{5D5AF45F-C56D-E845-A75B-16CEDABDA0BA}" type="pres">
      <dgm:prSet presAssocID="{5F3A78D9-6A8A-CF44-BD58-DB11B64BE5FC}" presName="conn2-1" presStyleLbl="parChTrans1D3" presStyleIdx="2" presStyleCnt="3"/>
      <dgm:spPr/>
    </dgm:pt>
    <dgm:pt modelId="{23917404-A59B-5E4E-AA02-EADC7BB7CD3B}" type="pres">
      <dgm:prSet presAssocID="{5F3A78D9-6A8A-CF44-BD58-DB11B64BE5FC}" presName="connTx" presStyleLbl="parChTrans1D3" presStyleIdx="2" presStyleCnt="3"/>
      <dgm:spPr/>
    </dgm:pt>
    <dgm:pt modelId="{4E29B160-CE86-724D-92B0-05B90040667B}" type="pres">
      <dgm:prSet presAssocID="{AB6A8841-50CE-B343-BFE1-8306A224D6B1}" presName="root2" presStyleCnt="0"/>
      <dgm:spPr/>
    </dgm:pt>
    <dgm:pt modelId="{07AE6896-A2EC-6946-8307-AA1AFF150BC5}" type="pres">
      <dgm:prSet presAssocID="{AB6A8841-50CE-B343-BFE1-8306A224D6B1}" presName="LevelTwoTextNode" presStyleLbl="node3" presStyleIdx="2" presStyleCnt="3">
        <dgm:presLayoutVars>
          <dgm:chPref val="3"/>
        </dgm:presLayoutVars>
      </dgm:prSet>
      <dgm:spPr/>
    </dgm:pt>
    <dgm:pt modelId="{FCAA8CEB-BE0D-B641-A0DB-58CF22257B32}" type="pres">
      <dgm:prSet presAssocID="{AB6A8841-50CE-B343-BFE1-8306A224D6B1}" presName="level3hierChild" presStyleCnt="0"/>
      <dgm:spPr/>
    </dgm:pt>
  </dgm:ptLst>
  <dgm:cxnLst>
    <dgm:cxn modelId="{84EF840D-5400-F84C-A163-85CD71B717AA}" type="presOf" srcId="{962073BF-F41A-AD42-B4C9-68C1D7D94745}" destId="{5D594C4D-9B07-7740-A90C-6AB489435CFC}" srcOrd="0" destOrd="0" presId="urn:microsoft.com/office/officeart/2005/8/layout/hierarchy2"/>
    <dgm:cxn modelId="{984DA31C-7485-1F47-A436-A793A482C54C}" srcId="{C373F7B2-9B5B-BB4A-8617-B4F6E294645E}" destId="{E493BD57-BA64-7646-8B0A-AAB77AD5E0EE}" srcOrd="0" destOrd="0" parTransId="{962073BF-F41A-AD42-B4C9-68C1D7D94745}" sibTransId="{6C5F80AE-2CEC-A840-8063-FCCE7F973366}"/>
    <dgm:cxn modelId="{10F40B1E-7E37-F44F-A4AC-9092ECE15B70}" srcId="{55BC9228-BDC8-D74D-96CD-D4DD2E4E8F56}" destId="{79D31DCC-1E1B-6943-B8FA-D4216D645022}" srcOrd="0" destOrd="0" parTransId="{E19ACF99-F172-DC4A-BA2A-1DF23AAE5F1F}" sibTransId="{38FA8479-A80B-D244-B43B-C5CFFBFF3ED4}"/>
    <dgm:cxn modelId="{C4D61F23-6974-F446-BD9D-D4CABFB995F1}" type="presOf" srcId="{BCD35A86-F3B0-9849-AFCE-0FAED02B8D97}" destId="{A4CE1B09-FF64-7746-A787-0023CD9E9DBF}" srcOrd="1" destOrd="0" presId="urn:microsoft.com/office/officeart/2005/8/layout/hierarchy2"/>
    <dgm:cxn modelId="{23E0D335-A156-4C4D-B9B7-A3F72EC86D0C}" type="presOf" srcId="{3A5A6449-9BEF-2F47-AB6B-ACCE5F6810C2}" destId="{90550FE7-2495-4C49-90F6-379822F8EAE4}" srcOrd="0" destOrd="0" presId="urn:microsoft.com/office/officeart/2005/8/layout/hierarchy2"/>
    <dgm:cxn modelId="{054A0440-CA66-7344-8843-2111300AC66A}" type="presOf" srcId="{9B356CD3-95C7-5541-8F7C-B5B48328DE66}" destId="{A3EA6941-C0F2-E140-A9C0-AD611FFC9327}" srcOrd="0" destOrd="0" presId="urn:microsoft.com/office/officeart/2005/8/layout/hierarchy2"/>
    <dgm:cxn modelId="{A981DF5D-6FB7-8641-B305-BF081A40424A}" type="presOf" srcId="{B5F7FB1F-3A02-0546-BDF1-3C35544F44CC}" destId="{D8F72101-B961-F646-9786-BB5994A89742}" srcOrd="0" destOrd="0" presId="urn:microsoft.com/office/officeart/2005/8/layout/hierarchy2"/>
    <dgm:cxn modelId="{6F016162-90E7-E946-9918-83D7B4AD84BA}" type="presOf" srcId="{E19ACF99-F172-DC4A-BA2A-1DF23AAE5F1F}" destId="{00BA11A9-160B-8443-8FE0-237672B74019}" srcOrd="0" destOrd="0" presId="urn:microsoft.com/office/officeart/2005/8/layout/hierarchy2"/>
    <dgm:cxn modelId="{087BC54B-361F-0140-9D82-5ABB0D61D0A6}" type="presOf" srcId="{962073BF-F41A-AD42-B4C9-68C1D7D94745}" destId="{409B32D0-515C-BB45-B533-ACCA0AB8E7D1}" srcOrd="1" destOrd="0" presId="urn:microsoft.com/office/officeart/2005/8/layout/hierarchy2"/>
    <dgm:cxn modelId="{A2177F4E-83B2-B349-B28F-CE53DAEBA7ED}" type="presOf" srcId="{E19ACF99-F172-DC4A-BA2A-1DF23AAE5F1F}" destId="{5C7FF939-5ED6-1C40-9F7A-D36EF8F48549}" srcOrd="1" destOrd="0" presId="urn:microsoft.com/office/officeart/2005/8/layout/hierarchy2"/>
    <dgm:cxn modelId="{2B1B3493-2451-3845-AF1B-10DF71FE9CFB}" type="presOf" srcId="{E493BD57-BA64-7646-8B0A-AAB77AD5E0EE}" destId="{254918F3-1118-474A-A3C8-F5E7B12003D8}" srcOrd="0" destOrd="0" presId="urn:microsoft.com/office/officeart/2005/8/layout/hierarchy2"/>
    <dgm:cxn modelId="{F6C576A3-EBBA-FB47-84E2-8896FF254D46}" type="presOf" srcId="{5F3A78D9-6A8A-CF44-BD58-DB11B64BE5FC}" destId="{23917404-A59B-5E4E-AA02-EADC7BB7CD3B}" srcOrd="1" destOrd="0" presId="urn:microsoft.com/office/officeart/2005/8/layout/hierarchy2"/>
    <dgm:cxn modelId="{BB4862A9-A9A6-DD47-91B2-AF6C1F5925B8}" srcId="{79D31DCC-1E1B-6943-B8FA-D4216D645022}" destId="{3A5A6449-9BEF-2F47-AB6B-ACCE5F6810C2}" srcOrd="0" destOrd="0" parTransId="{BCD35A86-F3B0-9849-AFCE-0FAED02B8D97}" sibTransId="{0ACB074E-4BAB-0143-9517-FD2BC503B631}"/>
    <dgm:cxn modelId="{ED11D2B8-A541-3143-9BDB-2CFB24FD1CA6}" srcId="{55BC9228-BDC8-D74D-96CD-D4DD2E4E8F56}" destId="{C373F7B2-9B5B-BB4A-8617-B4F6E294645E}" srcOrd="1" destOrd="0" parTransId="{B5F7FB1F-3A02-0546-BDF1-3C35544F44CC}" sibTransId="{629EB4BC-3AD5-A449-AFFF-4C44F61079D9}"/>
    <dgm:cxn modelId="{F82A4CD4-0AD6-0C47-9E36-82D06ADFB7E9}" type="presOf" srcId="{AB6A8841-50CE-B343-BFE1-8306A224D6B1}" destId="{07AE6896-A2EC-6946-8307-AA1AFF150BC5}" srcOrd="0" destOrd="0" presId="urn:microsoft.com/office/officeart/2005/8/layout/hierarchy2"/>
    <dgm:cxn modelId="{6297EFD8-F557-114F-92FF-B286F56602FD}" type="presOf" srcId="{55BC9228-BDC8-D74D-96CD-D4DD2E4E8F56}" destId="{EF15E5FF-585B-4D49-9E90-6E2430094DD5}" srcOrd="0" destOrd="0" presId="urn:microsoft.com/office/officeart/2005/8/layout/hierarchy2"/>
    <dgm:cxn modelId="{B872B0E1-0C42-AC4A-80DD-CF646DA03D22}" type="presOf" srcId="{BCD35A86-F3B0-9849-AFCE-0FAED02B8D97}" destId="{DED3110B-8895-A948-9DB9-D4885DB744E0}" srcOrd="0" destOrd="0" presId="urn:microsoft.com/office/officeart/2005/8/layout/hierarchy2"/>
    <dgm:cxn modelId="{04E1BAE5-DF0B-3D48-80E7-9B36FD206FAA}" srcId="{9B356CD3-95C7-5541-8F7C-B5B48328DE66}" destId="{55BC9228-BDC8-D74D-96CD-D4DD2E4E8F56}" srcOrd="0" destOrd="0" parTransId="{A6B82C03-D1E3-864C-8F91-71698DCE406E}" sibTransId="{606DD44F-B3B5-9146-8410-8C9A6A2A0AF8}"/>
    <dgm:cxn modelId="{EFE8FCEC-2D62-F14F-9903-2254D075DD87}" srcId="{C373F7B2-9B5B-BB4A-8617-B4F6E294645E}" destId="{AB6A8841-50CE-B343-BFE1-8306A224D6B1}" srcOrd="1" destOrd="0" parTransId="{5F3A78D9-6A8A-CF44-BD58-DB11B64BE5FC}" sibTransId="{0CE8D95F-AD1D-564C-B719-32254A1A01A1}"/>
    <dgm:cxn modelId="{8FF676F2-9C10-4D46-89BB-CD3DD767FFC5}" type="presOf" srcId="{C373F7B2-9B5B-BB4A-8617-B4F6E294645E}" destId="{97281AD8-5FF6-6344-A6C6-004E9859FE1C}" srcOrd="0" destOrd="0" presId="urn:microsoft.com/office/officeart/2005/8/layout/hierarchy2"/>
    <dgm:cxn modelId="{24E15CF3-052F-6E4E-8B16-7B16358F245B}" type="presOf" srcId="{79D31DCC-1E1B-6943-B8FA-D4216D645022}" destId="{7125976C-9DD8-4843-B32E-5CD34810B16E}" srcOrd="0" destOrd="0" presId="urn:microsoft.com/office/officeart/2005/8/layout/hierarchy2"/>
    <dgm:cxn modelId="{2C2C41F5-BEE7-F44A-8CD3-2F2521584425}" type="presOf" srcId="{5F3A78D9-6A8A-CF44-BD58-DB11B64BE5FC}" destId="{5D5AF45F-C56D-E845-A75B-16CEDABDA0BA}" srcOrd="0" destOrd="0" presId="urn:microsoft.com/office/officeart/2005/8/layout/hierarchy2"/>
    <dgm:cxn modelId="{109EC7FE-0BAD-F548-AEB3-A40BD607EF0D}" type="presOf" srcId="{B5F7FB1F-3A02-0546-BDF1-3C35544F44CC}" destId="{F2B4407F-A324-9D40-BA0C-C3EDEB58BA74}" srcOrd="1" destOrd="0" presId="urn:microsoft.com/office/officeart/2005/8/layout/hierarchy2"/>
    <dgm:cxn modelId="{4EE88BF4-8EA4-B943-912D-D5D5C9AB2AAE}" type="presParOf" srcId="{A3EA6941-C0F2-E140-A9C0-AD611FFC9327}" destId="{9832E560-9C6A-AB40-A121-0F81FBFBE4F6}" srcOrd="0" destOrd="0" presId="urn:microsoft.com/office/officeart/2005/8/layout/hierarchy2"/>
    <dgm:cxn modelId="{128FBE9B-8C72-1D4C-A077-2633726C4681}" type="presParOf" srcId="{9832E560-9C6A-AB40-A121-0F81FBFBE4F6}" destId="{EF15E5FF-585B-4D49-9E90-6E2430094DD5}" srcOrd="0" destOrd="0" presId="urn:microsoft.com/office/officeart/2005/8/layout/hierarchy2"/>
    <dgm:cxn modelId="{A53DF72D-FD5A-B247-AB7A-709BF509B2FE}" type="presParOf" srcId="{9832E560-9C6A-AB40-A121-0F81FBFBE4F6}" destId="{0F116151-9F71-8545-A8D1-BD99199FB42B}" srcOrd="1" destOrd="0" presId="urn:microsoft.com/office/officeart/2005/8/layout/hierarchy2"/>
    <dgm:cxn modelId="{6C791E54-D26C-7347-B9EC-7D229E5CEE8A}" type="presParOf" srcId="{0F116151-9F71-8545-A8D1-BD99199FB42B}" destId="{00BA11A9-160B-8443-8FE0-237672B74019}" srcOrd="0" destOrd="0" presId="urn:microsoft.com/office/officeart/2005/8/layout/hierarchy2"/>
    <dgm:cxn modelId="{ABE016E7-17CE-7D4A-92CC-EA2B345D8548}" type="presParOf" srcId="{00BA11A9-160B-8443-8FE0-237672B74019}" destId="{5C7FF939-5ED6-1C40-9F7A-D36EF8F48549}" srcOrd="0" destOrd="0" presId="urn:microsoft.com/office/officeart/2005/8/layout/hierarchy2"/>
    <dgm:cxn modelId="{A0F4AA48-0555-284F-B5A3-65155552717D}" type="presParOf" srcId="{0F116151-9F71-8545-A8D1-BD99199FB42B}" destId="{A8D010AF-7903-E54C-B81C-09F6F74FF491}" srcOrd="1" destOrd="0" presId="urn:microsoft.com/office/officeart/2005/8/layout/hierarchy2"/>
    <dgm:cxn modelId="{87F7CE50-A2FC-E746-A413-1B1E73847D70}" type="presParOf" srcId="{A8D010AF-7903-E54C-B81C-09F6F74FF491}" destId="{7125976C-9DD8-4843-B32E-5CD34810B16E}" srcOrd="0" destOrd="0" presId="urn:microsoft.com/office/officeart/2005/8/layout/hierarchy2"/>
    <dgm:cxn modelId="{C756F68D-A421-2449-AA6D-DFF3A0DE483E}" type="presParOf" srcId="{A8D010AF-7903-E54C-B81C-09F6F74FF491}" destId="{F2D9AA02-C0DC-8A4C-99A0-96A221847731}" srcOrd="1" destOrd="0" presId="urn:microsoft.com/office/officeart/2005/8/layout/hierarchy2"/>
    <dgm:cxn modelId="{E9C898D3-289F-1F42-9382-02BD7AAA3DF3}" type="presParOf" srcId="{F2D9AA02-C0DC-8A4C-99A0-96A221847731}" destId="{DED3110B-8895-A948-9DB9-D4885DB744E0}" srcOrd="0" destOrd="0" presId="urn:microsoft.com/office/officeart/2005/8/layout/hierarchy2"/>
    <dgm:cxn modelId="{2CB8743D-B3F1-524E-9CD1-A1FF71659950}" type="presParOf" srcId="{DED3110B-8895-A948-9DB9-D4885DB744E0}" destId="{A4CE1B09-FF64-7746-A787-0023CD9E9DBF}" srcOrd="0" destOrd="0" presId="urn:microsoft.com/office/officeart/2005/8/layout/hierarchy2"/>
    <dgm:cxn modelId="{0A3FB259-F709-7E4C-A534-A7BDBF95B8CD}" type="presParOf" srcId="{F2D9AA02-C0DC-8A4C-99A0-96A221847731}" destId="{95C6D0FE-E504-8843-A9FD-CF3973ABA888}" srcOrd="1" destOrd="0" presId="urn:microsoft.com/office/officeart/2005/8/layout/hierarchy2"/>
    <dgm:cxn modelId="{22B18EEC-AA57-1241-8F72-932ACB92BD20}" type="presParOf" srcId="{95C6D0FE-E504-8843-A9FD-CF3973ABA888}" destId="{90550FE7-2495-4C49-90F6-379822F8EAE4}" srcOrd="0" destOrd="0" presId="urn:microsoft.com/office/officeart/2005/8/layout/hierarchy2"/>
    <dgm:cxn modelId="{8ECBFE00-15C7-F04D-8E7B-772C290A736F}" type="presParOf" srcId="{95C6D0FE-E504-8843-A9FD-CF3973ABA888}" destId="{5EF82647-6505-E74B-8F0E-27B9BB7F7805}" srcOrd="1" destOrd="0" presId="urn:microsoft.com/office/officeart/2005/8/layout/hierarchy2"/>
    <dgm:cxn modelId="{A0F024D6-3B25-BF41-92DB-7AD3EE92378A}" type="presParOf" srcId="{0F116151-9F71-8545-A8D1-BD99199FB42B}" destId="{D8F72101-B961-F646-9786-BB5994A89742}" srcOrd="2" destOrd="0" presId="urn:microsoft.com/office/officeart/2005/8/layout/hierarchy2"/>
    <dgm:cxn modelId="{AD8DE9AA-4A45-1D4F-A543-C7868FDA4197}" type="presParOf" srcId="{D8F72101-B961-F646-9786-BB5994A89742}" destId="{F2B4407F-A324-9D40-BA0C-C3EDEB58BA74}" srcOrd="0" destOrd="0" presId="urn:microsoft.com/office/officeart/2005/8/layout/hierarchy2"/>
    <dgm:cxn modelId="{B55A34AC-250E-C541-B742-CD92D0DB3515}" type="presParOf" srcId="{0F116151-9F71-8545-A8D1-BD99199FB42B}" destId="{81395100-2473-824D-B004-1AF4BA6C04B3}" srcOrd="3" destOrd="0" presId="urn:microsoft.com/office/officeart/2005/8/layout/hierarchy2"/>
    <dgm:cxn modelId="{5E5E559E-57CB-3645-BB9D-24C5C4132924}" type="presParOf" srcId="{81395100-2473-824D-B004-1AF4BA6C04B3}" destId="{97281AD8-5FF6-6344-A6C6-004E9859FE1C}" srcOrd="0" destOrd="0" presId="urn:microsoft.com/office/officeart/2005/8/layout/hierarchy2"/>
    <dgm:cxn modelId="{478B9462-5B1D-B14D-8A9D-288C5E2A4130}" type="presParOf" srcId="{81395100-2473-824D-B004-1AF4BA6C04B3}" destId="{14F99F43-1EDF-B84F-9290-E7DD8F087C7F}" srcOrd="1" destOrd="0" presId="urn:microsoft.com/office/officeart/2005/8/layout/hierarchy2"/>
    <dgm:cxn modelId="{5EB72D3B-2E4B-EA49-866D-11C02F96D0C8}" type="presParOf" srcId="{14F99F43-1EDF-B84F-9290-E7DD8F087C7F}" destId="{5D594C4D-9B07-7740-A90C-6AB489435CFC}" srcOrd="0" destOrd="0" presId="urn:microsoft.com/office/officeart/2005/8/layout/hierarchy2"/>
    <dgm:cxn modelId="{AD536327-AC9E-DE48-B55D-274650AF6EA9}" type="presParOf" srcId="{5D594C4D-9B07-7740-A90C-6AB489435CFC}" destId="{409B32D0-515C-BB45-B533-ACCA0AB8E7D1}" srcOrd="0" destOrd="0" presId="urn:microsoft.com/office/officeart/2005/8/layout/hierarchy2"/>
    <dgm:cxn modelId="{CFA94171-CC8A-3E45-82C1-BCD048B13B5E}" type="presParOf" srcId="{14F99F43-1EDF-B84F-9290-E7DD8F087C7F}" destId="{13043A5A-C40F-C347-9A30-D795BA538488}" srcOrd="1" destOrd="0" presId="urn:microsoft.com/office/officeart/2005/8/layout/hierarchy2"/>
    <dgm:cxn modelId="{95A85EBA-CBDC-BB47-AE82-D9A49D43B447}" type="presParOf" srcId="{13043A5A-C40F-C347-9A30-D795BA538488}" destId="{254918F3-1118-474A-A3C8-F5E7B12003D8}" srcOrd="0" destOrd="0" presId="urn:microsoft.com/office/officeart/2005/8/layout/hierarchy2"/>
    <dgm:cxn modelId="{FBC24894-F50F-CA44-97ED-B5DE5D7FF77F}" type="presParOf" srcId="{13043A5A-C40F-C347-9A30-D795BA538488}" destId="{89F4B1E5-5DCA-B241-95BE-4B47CFDBC1F7}" srcOrd="1" destOrd="0" presId="urn:microsoft.com/office/officeart/2005/8/layout/hierarchy2"/>
    <dgm:cxn modelId="{1527F684-DFE2-004C-BC20-3B1EB5F88FA4}" type="presParOf" srcId="{14F99F43-1EDF-B84F-9290-E7DD8F087C7F}" destId="{5D5AF45F-C56D-E845-A75B-16CEDABDA0BA}" srcOrd="2" destOrd="0" presId="urn:microsoft.com/office/officeart/2005/8/layout/hierarchy2"/>
    <dgm:cxn modelId="{DCAF54FE-5528-4C43-962A-0687367DB171}" type="presParOf" srcId="{5D5AF45F-C56D-E845-A75B-16CEDABDA0BA}" destId="{23917404-A59B-5E4E-AA02-EADC7BB7CD3B}" srcOrd="0" destOrd="0" presId="urn:microsoft.com/office/officeart/2005/8/layout/hierarchy2"/>
    <dgm:cxn modelId="{9FC7F3E4-494C-CC49-B3BF-FCB2CF03B9A3}" type="presParOf" srcId="{14F99F43-1EDF-B84F-9290-E7DD8F087C7F}" destId="{4E29B160-CE86-724D-92B0-05B90040667B}" srcOrd="3" destOrd="0" presId="urn:microsoft.com/office/officeart/2005/8/layout/hierarchy2"/>
    <dgm:cxn modelId="{168A3195-07E0-664A-BEB7-51DFB572AD18}" type="presParOf" srcId="{4E29B160-CE86-724D-92B0-05B90040667B}" destId="{07AE6896-A2EC-6946-8307-AA1AFF150BC5}" srcOrd="0" destOrd="0" presId="urn:microsoft.com/office/officeart/2005/8/layout/hierarchy2"/>
    <dgm:cxn modelId="{EF25BE15-F5BE-9C47-BBF5-97EDE8CC1316}" type="presParOf" srcId="{4E29B160-CE86-724D-92B0-05B90040667B}" destId="{FCAA8CEB-BE0D-B641-A0DB-58CF22257B3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2348D-A26F-7046-B9A3-8EF8C7E10F6B}"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85A0FF4A-1039-944F-81B3-B5C1AC36BC6B}" type="asst">
      <dgm:prSet phldrT="[Text]"/>
      <dgm:spPr/>
      <dgm:t>
        <a:bodyPr/>
        <a:lstStyle/>
        <a:p>
          <a:pPr rtl="0"/>
          <a:r>
            <a:rPr lang="en-US" dirty="0" err="1"/>
            <a:t>Histoanatomic</a:t>
          </a:r>
          <a:r>
            <a:rPr lang="en-US" dirty="0"/>
            <a:t> </a:t>
          </a:r>
          <a:r>
            <a:rPr lang="en-US" dirty="0" err="1"/>
            <a:t>substaging</a:t>
          </a:r>
          <a:r>
            <a:rPr lang="en-US" dirty="0"/>
            <a:t> using MM</a:t>
          </a:r>
        </a:p>
      </dgm:t>
    </dgm:pt>
    <dgm:pt modelId="{EC04CB64-4BC2-8743-9E20-90CDD2661E24}" type="parTrans" cxnId="{C1A4D8DC-32BB-F344-BD70-FA3DE67F8700}">
      <dgm:prSet/>
      <dgm:spPr/>
      <dgm:t>
        <a:bodyPr/>
        <a:lstStyle/>
        <a:p>
          <a:endParaRPr lang="en-US"/>
        </a:p>
      </dgm:t>
    </dgm:pt>
    <dgm:pt modelId="{6B2D4688-0AC6-834A-A839-D13F4F075E6F}" type="sibTrans" cxnId="{C1A4D8DC-32BB-F344-BD70-FA3DE67F8700}">
      <dgm:prSet/>
      <dgm:spPr/>
      <dgm:t>
        <a:bodyPr/>
        <a:lstStyle/>
        <a:p>
          <a:endParaRPr lang="en-US"/>
        </a:p>
      </dgm:t>
    </dgm:pt>
    <dgm:pt modelId="{C79324AB-D1D5-3741-83C2-F6ABD87757DA}">
      <dgm:prSet phldrT="[Text]"/>
      <dgm:spPr/>
      <dgm:t>
        <a:bodyPr/>
        <a:lstStyle/>
        <a:p>
          <a:pPr rtl="0"/>
          <a:r>
            <a:rPr lang="en-US" dirty="0"/>
            <a:t>pT1a: above</a:t>
          </a:r>
        </a:p>
        <a:p>
          <a:pPr rtl="0"/>
          <a:r>
            <a:rPr lang="en-US" dirty="0"/>
            <a:t>pT1b:  below</a:t>
          </a:r>
        </a:p>
      </dgm:t>
    </dgm:pt>
    <dgm:pt modelId="{30A78023-F7B6-B24B-95B3-69E82402E847}" type="parTrans" cxnId="{57FEE7F9-A10F-8849-99B1-A0AF940A05DC}">
      <dgm:prSet/>
      <dgm:spPr/>
      <dgm:t>
        <a:bodyPr/>
        <a:lstStyle/>
        <a:p>
          <a:endParaRPr lang="en-US"/>
        </a:p>
      </dgm:t>
    </dgm:pt>
    <dgm:pt modelId="{531B6ABE-EDC4-B149-B072-741473836842}" type="sibTrans" cxnId="{57FEE7F9-A10F-8849-99B1-A0AF940A05DC}">
      <dgm:prSet/>
      <dgm:spPr/>
      <dgm:t>
        <a:bodyPr/>
        <a:lstStyle/>
        <a:p>
          <a:endParaRPr lang="en-US"/>
        </a:p>
      </dgm:t>
    </dgm:pt>
    <dgm:pt modelId="{ADF02173-007C-9644-8CA5-AD3817466008}">
      <dgm:prSet phldrT="[Text]"/>
      <dgm:spPr/>
      <dgm:t>
        <a:bodyPr/>
        <a:lstStyle/>
        <a:p>
          <a:pPr rtl="0"/>
          <a:r>
            <a:rPr lang="en-US" dirty="0"/>
            <a:t>pT1a: above</a:t>
          </a:r>
        </a:p>
        <a:p>
          <a:pPr rtl="0"/>
          <a:r>
            <a:rPr lang="en-US" dirty="0"/>
            <a:t>pT1b: into MM</a:t>
          </a:r>
        </a:p>
        <a:p>
          <a:pPr rtl="0"/>
          <a:r>
            <a:rPr lang="en-US" dirty="0"/>
            <a:t>pT1c: below</a:t>
          </a:r>
        </a:p>
      </dgm:t>
    </dgm:pt>
    <dgm:pt modelId="{EE846269-CB64-C744-A139-B2AA8CD4DB37}" type="parTrans" cxnId="{76931976-BF66-2949-9736-60173290CE8A}">
      <dgm:prSet/>
      <dgm:spPr/>
      <dgm:t>
        <a:bodyPr/>
        <a:lstStyle/>
        <a:p>
          <a:endParaRPr lang="en-US"/>
        </a:p>
      </dgm:t>
    </dgm:pt>
    <dgm:pt modelId="{53379DD9-E4F6-384D-861E-6BBF02932DB2}" type="sibTrans" cxnId="{76931976-BF66-2949-9736-60173290CE8A}">
      <dgm:prSet/>
      <dgm:spPr/>
      <dgm:t>
        <a:bodyPr/>
        <a:lstStyle/>
        <a:p>
          <a:endParaRPr lang="en-US"/>
        </a:p>
      </dgm:t>
    </dgm:pt>
    <dgm:pt modelId="{F47A2B4F-D962-3844-BBEE-2D42204F9A00}" type="pres">
      <dgm:prSet presAssocID="{CB62348D-A26F-7046-B9A3-8EF8C7E10F6B}" presName="hierChild1" presStyleCnt="0">
        <dgm:presLayoutVars>
          <dgm:orgChart val="1"/>
          <dgm:chPref val="1"/>
          <dgm:dir/>
          <dgm:animOne val="branch"/>
          <dgm:animLvl val="lvl"/>
          <dgm:resizeHandles/>
        </dgm:presLayoutVars>
      </dgm:prSet>
      <dgm:spPr/>
    </dgm:pt>
    <dgm:pt modelId="{91E23ECB-F79B-F04A-B027-A877E1DDFE3E}" type="pres">
      <dgm:prSet presAssocID="{85A0FF4A-1039-944F-81B3-B5C1AC36BC6B}" presName="hierRoot1" presStyleCnt="0">
        <dgm:presLayoutVars>
          <dgm:hierBranch val="init"/>
        </dgm:presLayoutVars>
      </dgm:prSet>
      <dgm:spPr/>
    </dgm:pt>
    <dgm:pt modelId="{3A1599C6-7559-A04B-B053-606F12B598C6}" type="pres">
      <dgm:prSet presAssocID="{85A0FF4A-1039-944F-81B3-B5C1AC36BC6B}" presName="rootComposite1" presStyleCnt="0"/>
      <dgm:spPr/>
    </dgm:pt>
    <dgm:pt modelId="{D8A096DE-098B-A642-9B66-60A79CA66A54}" type="pres">
      <dgm:prSet presAssocID="{85A0FF4A-1039-944F-81B3-B5C1AC36BC6B}" presName="rootText1" presStyleLbl="node0" presStyleIdx="0" presStyleCnt="1">
        <dgm:presLayoutVars>
          <dgm:chPref val="3"/>
        </dgm:presLayoutVars>
      </dgm:prSet>
      <dgm:spPr/>
    </dgm:pt>
    <dgm:pt modelId="{ED69667A-B7D3-C04D-9E3D-C567D6C4E725}" type="pres">
      <dgm:prSet presAssocID="{85A0FF4A-1039-944F-81B3-B5C1AC36BC6B}" presName="rootConnector1" presStyleLbl="asst0" presStyleIdx="0" presStyleCnt="0"/>
      <dgm:spPr/>
    </dgm:pt>
    <dgm:pt modelId="{5C4BBD59-00B3-E242-B127-0235AB927843}" type="pres">
      <dgm:prSet presAssocID="{85A0FF4A-1039-944F-81B3-B5C1AC36BC6B}" presName="hierChild2" presStyleCnt="0"/>
      <dgm:spPr/>
    </dgm:pt>
    <dgm:pt modelId="{52270F8F-7862-EC47-A326-CA966DDFD0B6}" type="pres">
      <dgm:prSet presAssocID="{30A78023-F7B6-B24B-95B3-69E82402E847}" presName="Name37" presStyleLbl="parChTrans1D2" presStyleIdx="0" presStyleCnt="2"/>
      <dgm:spPr/>
    </dgm:pt>
    <dgm:pt modelId="{069F3F2E-1BB8-5949-B696-7FB03A3FE263}" type="pres">
      <dgm:prSet presAssocID="{C79324AB-D1D5-3741-83C2-F6ABD87757DA}" presName="hierRoot2" presStyleCnt="0">
        <dgm:presLayoutVars>
          <dgm:hierBranch val="init"/>
        </dgm:presLayoutVars>
      </dgm:prSet>
      <dgm:spPr/>
    </dgm:pt>
    <dgm:pt modelId="{37123D2F-996F-7445-BAD3-EA93CBD80CF4}" type="pres">
      <dgm:prSet presAssocID="{C79324AB-D1D5-3741-83C2-F6ABD87757DA}" presName="rootComposite" presStyleCnt="0"/>
      <dgm:spPr/>
    </dgm:pt>
    <dgm:pt modelId="{E1787CE4-627E-5D4D-A6FA-8CEEB71F99F2}" type="pres">
      <dgm:prSet presAssocID="{C79324AB-D1D5-3741-83C2-F6ABD87757DA}" presName="rootText" presStyleLbl="node2" presStyleIdx="0" presStyleCnt="2" custScaleX="62917">
        <dgm:presLayoutVars>
          <dgm:chPref val="3"/>
        </dgm:presLayoutVars>
      </dgm:prSet>
      <dgm:spPr/>
    </dgm:pt>
    <dgm:pt modelId="{1632CE33-E484-FE43-BB3D-DE33CF11A430}" type="pres">
      <dgm:prSet presAssocID="{C79324AB-D1D5-3741-83C2-F6ABD87757DA}" presName="rootConnector" presStyleLbl="node2" presStyleIdx="0" presStyleCnt="2"/>
      <dgm:spPr/>
    </dgm:pt>
    <dgm:pt modelId="{AA2AF791-2530-544D-B152-30309DBA19AA}" type="pres">
      <dgm:prSet presAssocID="{C79324AB-D1D5-3741-83C2-F6ABD87757DA}" presName="hierChild4" presStyleCnt="0"/>
      <dgm:spPr/>
    </dgm:pt>
    <dgm:pt modelId="{EEE1ED6D-8783-1741-B404-CBA39B4238A5}" type="pres">
      <dgm:prSet presAssocID="{C79324AB-D1D5-3741-83C2-F6ABD87757DA}" presName="hierChild5" presStyleCnt="0"/>
      <dgm:spPr/>
    </dgm:pt>
    <dgm:pt modelId="{68F06603-2CD6-8048-8E3E-C4884E0421DF}" type="pres">
      <dgm:prSet presAssocID="{EE846269-CB64-C744-A139-B2AA8CD4DB37}" presName="Name37" presStyleLbl="parChTrans1D2" presStyleIdx="1" presStyleCnt="2"/>
      <dgm:spPr/>
    </dgm:pt>
    <dgm:pt modelId="{EAAE5C77-B6F7-B840-87D0-120C2D1612D9}" type="pres">
      <dgm:prSet presAssocID="{ADF02173-007C-9644-8CA5-AD3817466008}" presName="hierRoot2" presStyleCnt="0">
        <dgm:presLayoutVars>
          <dgm:hierBranch val="init"/>
        </dgm:presLayoutVars>
      </dgm:prSet>
      <dgm:spPr/>
    </dgm:pt>
    <dgm:pt modelId="{0129FCCF-6070-0E4E-A650-EFDC3A64B9D7}" type="pres">
      <dgm:prSet presAssocID="{ADF02173-007C-9644-8CA5-AD3817466008}" presName="rootComposite" presStyleCnt="0"/>
      <dgm:spPr/>
    </dgm:pt>
    <dgm:pt modelId="{F498915A-E745-AA4E-904A-B6C650BF750F}" type="pres">
      <dgm:prSet presAssocID="{ADF02173-007C-9644-8CA5-AD3817466008}" presName="rootText" presStyleLbl="node2" presStyleIdx="1" presStyleCnt="2" custScaleX="66064">
        <dgm:presLayoutVars>
          <dgm:chPref val="3"/>
        </dgm:presLayoutVars>
      </dgm:prSet>
      <dgm:spPr/>
    </dgm:pt>
    <dgm:pt modelId="{3CD6EAD4-8A69-CD45-8C2B-44F4762FD460}" type="pres">
      <dgm:prSet presAssocID="{ADF02173-007C-9644-8CA5-AD3817466008}" presName="rootConnector" presStyleLbl="node2" presStyleIdx="1" presStyleCnt="2"/>
      <dgm:spPr/>
    </dgm:pt>
    <dgm:pt modelId="{A1C1620B-D906-5346-9343-6282ED39CD4E}" type="pres">
      <dgm:prSet presAssocID="{ADF02173-007C-9644-8CA5-AD3817466008}" presName="hierChild4" presStyleCnt="0"/>
      <dgm:spPr/>
    </dgm:pt>
    <dgm:pt modelId="{73DAEF8C-3618-4F43-95FB-E5D1C15100F3}" type="pres">
      <dgm:prSet presAssocID="{ADF02173-007C-9644-8CA5-AD3817466008}" presName="hierChild5" presStyleCnt="0"/>
      <dgm:spPr/>
    </dgm:pt>
    <dgm:pt modelId="{ABB6F9D4-32D7-2545-BF29-BE4826FB4194}" type="pres">
      <dgm:prSet presAssocID="{85A0FF4A-1039-944F-81B3-B5C1AC36BC6B}" presName="hierChild3" presStyleCnt="0"/>
      <dgm:spPr/>
    </dgm:pt>
  </dgm:ptLst>
  <dgm:cxnLst>
    <dgm:cxn modelId="{8FD07B33-1AAE-0346-9D47-73501C039FE7}" type="presOf" srcId="{ADF02173-007C-9644-8CA5-AD3817466008}" destId="{F498915A-E745-AA4E-904A-B6C650BF750F}" srcOrd="0" destOrd="0" presId="urn:microsoft.com/office/officeart/2005/8/layout/orgChart1"/>
    <dgm:cxn modelId="{8839BC36-72D6-684A-94D1-CD6232241F86}" type="presOf" srcId="{85A0FF4A-1039-944F-81B3-B5C1AC36BC6B}" destId="{D8A096DE-098B-A642-9B66-60A79CA66A54}" srcOrd="0" destOrd="0" presId="urn:microsoft.com/office/officeart/2005/8/layout/orgChart1"/>
    <dgm:cxn modelId="{C48FC738-C4EE-7642-A1FA-F9EB07F0CCBD}" type="presOf" srcId="{CB62348D-A26F-7046-B9A3-8EF8C7E10F6B}" destId="{F47A2B4F-D962-3844-BBEE-2D42204F9A00}" srcOrd="0" destOrd="0" presId="urn:microsoft.com/office/officeart/2005/8/layout/orgChart1"/>
    <dgm:cxn modelId="{76931976-BF66-2949-9736-60173290CE8A}" srcId="{85A0FF4A-1039-944F-81B3-B5C1AC36BC6B}" destId="{ADF02173-007C-9644-8CA5-AD3817466008}" srcOrd="1" destOrd="0" parTransId="{EE846269-CB64-C744-A139-B2AA8CD4DB37}" sibTransId="{53379DD9-E4F6-384D-861E-6BBF02932DB2}"/>
    <dgm:cxn modelId="{B1A38359-39E4-4943-AAE7-76F43B3D12E2}" type="presOf" srcId="{EE846269-CB64-C744-A139-B2AA8CD4DB37}" destId="{68F06603-2CD6-8048-8E3E-C4884E0421DF}" srcOrd="0" destOrd="0" presId="urn:microsoft.com/office/officeart/2005/8/layout/orgChart1"/>
    <dgm:cxn modelId="{EC7A76B7-9053-6748-AF17-BFA765C0C988}" type="presOf" srcId="{ADF02173-007C-9644-8CA5-AD3817466008}" destId="{3CD6EAD4-8A69-CD45-8C2B-44F4762FD460}" srcOrd="1" destOrd="0" presId="urn:microsoft.com/office/officeart/2005/8/layout/orgChart1"/>
    <dgm:cxn modelId="{48B622C0-BE21-064E-9170-80021C0FCEEF}" type="presOf" srcId="{30A78023-F7B6-B24B-95B3-69E82402E847}" destId="{52270F8F-7862-EC47-A326-CA966DDFD0B6}" srcOrd="0" destOrd="0" presId="urn:microsoft.com/office/officeart/2005/8/layout/orgChart1"/>
    <dgm:cxn modelId="{AC028BD7-15D1-CF4F-A9E7-E0B04FDEB90F}" type="presOf" srcId="{C79324AB-D1D5-3741-83C2-F6ABD87757DA}" destId="{E1787CE4-627E-5D4D-A6FA-8CEEB71F99F2}" srcOrd="0" destOrd="0" presId="urn:microsoft.com/office/officeart/2005/8/layout/orgChart1"/>
    <dgm:cxn modelId="{8A4068DB-6294-934B-B538-F6915786F2DC}" type="presOf" srcId="{C79324AB-D1D5-3741-83C2-F6ABD87757DA}" destId="{1632CE33-E484-FE43-BB3D-DE33CF11A430}" srcOrd="1" destOrd="0" presId="urn:microsoft.com/office/officeart/2005/8/layout/orgChart1"/>
    <dgm:cxn modelId="{C1A4D8DC-32BB-F344-BD70-FA3DE67F8700}" srcId="{CB62348D-A26F-7046-B9A3-8EF8C7E10F6B}" destId="{85A0FF4A-1039-944F-81B3-B5C1AC36BC6B}" srcOrd="0" destOrd="0" parTransId="{EC04CB64-4BC2-8743-9E20-90CDD2661E24}" sibTransId="{6B2D4688-0AC6-834A-A839-D13F4F075E6F}"/>
    <dgm:cxn modelId="{2FA40EF2-6558-AB45-A85C-4F999EB855E1}" type="presOf" srcId="{85A0FF4A-1039-944F-81B3-B5C1AC36BC6B}" destId="{ED69667A-B7D3-C04D-9E3D-C567D6C4E725}" srcOrd="1" destOrd="0" presId="urn:microsoft.com/office/officeart/2005/8/layout/orgChart1"/>
    <dgm:cxn modelId="{57FEE7F9-A10F-8849-99B1-A0AF940A05DC}" srcId="{85A0FF4A-1039-944F-81B3-B5C1AC36BC6B}" destId="{C79324AB-D1D5-3741-83C2-F6ABD87757DA}" srcOrd="0" destOrd="0" parTransId="{30A78023-F7B6-B24B-95B3-69E82402E847}" sibTransId="{531B6ABE-EDC4-B149-B072-741473836842}"/>
    <dgm:cxn modelId="{8B6D71D3-A259-7848-9CB6-A68081A680FC}" type="presParOf" srcId="{F47A2B4F-D962-3844-BBEE-2D42204F9A00}" destId="{91E23ECB-F79B-F04A-B027-A877E1DDFE3E}" srcOrd="0" destOrd="0" presId="urn:microsoft.com/office/officeart/2005/8/layout/orgChart1"/>
    <dgm:cxn modelId="{16AD2321-ECA5-D644-853D-E4C7F51CD202}" type="presParOf" srcId="{91E23ECB-F79B-F04A-B027-A877E1DDFE3E}" destId="{3A1599C6-7559-A04B-B053-606F12B598C6}" srcOrd="0" destOrd="0" presId="urn:microsoft.com/office/officeart/2005/8/layout/orgChart1"/>
    <dgm:cxn modelId="{D5CCA347-BD83-524B-8A5B-EE505065727E}" type="presParOf" srcId="{3A1599C6-7559-A04B-B053-606F12B598C6}" destId="{D8A096DE-098B-A642-9B66-60A79CA66A54}" srcOrd="0" destOrd="0" presId="urn:microsoft.com/office/officeart/2005/8/layout/orgChart1"/>
    <dgm:cxn modelId="{EB7F0B2F-4254-6C4F-B7C6-E077F52DD000}" type="presParOf" srcId="{3A1599C6-7559-A04B-B053-606F12B598C6}" destId="{ED69667A-B7D3-C04D-9E3D-C567D6C4E725}" srcOrd="1" destOrd="0" presId="urn:microsoft.com/office/officeart/2005/8/layout/orgChart1"/>
    <dgm:cxn modelId="{8BA08938-5FEE-8042-993D-8FAB9D2C2521}" type="presParOf" srcId="{91E23ECB-F79B-F04A-B027-A877E1DDFE3E}" destId="{5C4BBD59-00B3-E242-B127-0235AB927843}" srcOrd="1" destOrd="0" presId="urn:microsoft.com/office/officeart/2005/8/layout/orgChart1"/>
    <dgm:cxn modelId="{37955C92-109B-2A42-BC4D-EA69C86E88D4}" type="presParOf" srcId="{5C4BBD59-00B3-E242-B127-0235AB927843}" destId="{52270F8F-7862-EC47-A326-CA966DDFD0B6}" srcOrd="0" destOrd="0" presId="urn:microsoft.com/office/officeart/2005/8/layout/orgChart1"/>
    <dgm:cxn modelId="{1FF372D8-8784-8649-B6BE-C1C88072A987}" type="presParOf" srcId="{5C4BBD59-00B3-E242-B127-0235AB927843}" destId="{069F3F2E-1BB8-5949-B696-7FB03A3FE263}" srcOrd="1" destOrd="0" presId="urn:microsoft.com/office/officeart/2005/8/layout/orgChart1"/>
    <dgm:cxn modelId="{60B23874-3EF4-8748-9A7D-E240FBCB0D1A}" type="presParOf" srcId="{069F3F2E-1BB8-5949-B696-7FB03A3FE263}" destId="{37123D2F-996F-7445-BAD3-EA93CBD80CF4}" srcOrd="0" destOrd="0" presId="urn:microsoft.com/office/officeart/2005/8/layout/orgChart1"/>
    <dgm:cxn modelId="{FF699BC2-6D25-D344-815C-396F89EF65BA}" type="presParOf" srcId="{37123D2F-996F-7445-BAD3-EA93CBD80CF4}" destId="{E1787CE4-627E-5D4D-A6FA-8CEEB71F99F2}" srcOrd="0" destOrd="0" presId="urn:microsoft.com/office/officeart/2005/8/layout/orgChart1"/>
    <dgm:cxn modelId="{42F51EAD-5835-564D-9EDF-3EBA063F739E}" type="presParOf" srcId="{37123D2F-996F-7445-BAD3-EA93CBD80CF4}" destId="{1632CE33-E484-FE43-BB3D-DE33CF11A430}" srcOrd="1" destOrd="0" presId="urn:microsoft.com/office/officeart/2005/8/layout/orgChart1"/>
    <dgm:cxn modelId="{E3385263-4BEC-734D-A6BF-DCE6F2EE257C}" type="presParOf" srcId="{069F3F2E-1BB8-5949-B696-7FB03A3FE263}" destId="{AA2AF791-2530-544D-B152-30309DBA19AA}" srcOrd="1" destOrd="0" presId="urn:microsoft.com/office/officeart/2005/8/layout/orgChart1"/>
    <dgm:cxn modelId="{6CD9AB8D-E9B6-D34B-A273-EBFF5FEFCEBB}" type="presParOf" srcId="{069F3F2E-1BB8-5949-B696-7FB03A3FE263}" destId="{EEE1ED6D-8783-1741-B404-CBA39B4238A5}" srcOrd="2" destOrd="0" presId="urn:microsoft.com/office/officeart/2005/8/layout/orgChart1"/>
    <dgm:cxn modelId="{72A00F35-CA31-2347-B843-97BB6CF94D0A}" type="presParOf" srcId="{5C4BBD59-00B3-E242-B127-0235AB927843}" destId="{68F06603-2CD6-8048-8E3E-C4884E0421DF}" srcOrd="2" destOrd="0" presId="urn:microsoft.com/office/officeart/2005/8/layout/orgChart1"/>
    <dgm:cxn modelId="{4F7C553A-A045-F345-BF86-6403929F43B7}" type="presParOf" srcId="{5C4BBD59-00B3-E242-B127-0235AB927843}" destId="{EAAE5C77-B6F7-B840-87D0-120C2D1612D9}" srcOrd="3" destOrd="0" presId="urn:microsoft.com/office/officeart/2005/8/layout/orgChart1"/>
    <dgm:cxn modelId="{CF5C93AC-85A5-324C-9329-22D06A13D959}" type="presParOf" srcId="{EAAE5C77-B6F7-B840-87D0-120C2D1612D9}" destId="{0129FCCF-6070-0E4E-A650-EFDC3A64B9D7}" srcOrd="0" destOrd="0" presId="urn:microsoft.com/office/officeart/2005/8/layout/orgChart1"/>
    <dgm:cxn modelId="{C8AE55DF-01A0-7945-9035-39FC8296711D}" type="presParOf" srcId="{0129FCCF-6070-0E4E-A650-EFDC3A64B9D7}" destId="{F498915A-E745-AA4E-904A-B6C650BF750F}" srcOrd="0" destOrd="0" presId="urn:microsoft.com/office/officeart/2005/8/layout/orgChart1"/>
    <dgm:cxn modelId="{FFA0FA13-CCF3-2B45-AFBB-D602960F28F8}" type="presParOf" srcId="{0129FCCF-6070-0E4E-A650-EFDC3A64B9D7}" destId="{3CD6EAD4-8A69-CD45-8C2B-44F4762FD460}" srcOrd="1" destOrd="0" presId="urn:microsoft.com/office/officeart/2005/8/layout/orgChart1"/>
    <dgm:cxn modelId="{00E0F22F-F8BF-8047-B82B-96B24EF85111}" type="presParOf" srcId="{EAAE5C77-B6F7-B840-87D0-120C2D1612D9}" destId="{A1C1620B-D906-5346-9343-6282ED39CD4E}" srcOrd="1" destOrd="0" presId="urn:microsoft.com/office/officeart/2005/8/layout/orgChart1"/>
    <dgm:cxn modelId="{40A3958C-7411-D049-AFFF-2320D12A83AB}" type="presParOf" srcId="{EAAE5C77-B6F7-B840-87D0-120C2D1612D9}" destId="{73DAEF8C-3618-4F43-95FB-E5D1C15100F3}" srcOrd="2" destOrd="0" presId="urn:microsoft.com/office/officeart/2005/8/layout/orgChart1"/>
    <dgm:cxn modelId="{52769E43-4009-CD45-98C2-579932D4E740}" type="presParOf" srcId="{91E23ECB-F79B-F04A-B027-A877E1DDFE3E}" destId="{ABB6F9D4-32D7-2545-BF29-BE4826FB419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F0F7BB-AE94-BF4B-B503-D49F08BD594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D135318-E2DC-A14E-9292-6ADE32508F38}">
      <dgm:prSet phldrT="[Text]" custT="1"/>
      <dgm:spPr/>
      <dgm:t>
        <a:bodyPr/>
        <a:lstStyle/>
        <a:p>
          <a:pPr rtl="0"/>
          <a:r>
            <a:rPr lang="en-US" sz="3200" dirty="0"/>
            <a:t>Quantitative</a:t>
          </a:r>
        </a:p>
      </dgm:t>
    </dgm:pt>
    <dgm:pt modelId="{E0AAB74F-A7DC-8947-BF51-78429805394C}" type="parTrans" cxnId="{BEDD7598-E2F7-F342-9B4A-56BD4D67E26C}">
      <dgm:prSet/>
      <dgm:spPr/>
      <dgm:t>
        <a:bodyPr/>
        <a:lstStyle/>
        <a:p>
          <a:endParaRPr lang="en-US"/>
        </a:p>
      </dgm:t>
    </dgm:pt>
    <dgm:pt modelId="{63745B95-5CB5-4D48-BBB8-CE04BFBC8726}" type="sibTrans" cxnId="{BEDD7598-E2F7-F342-9B4A-56BD4D67E26C}">
      <dgm:prSet/>
      <dgm:spPr/>
      <dgm:t>
        <a:bodyPr/>
        <a:lstStyle/>
        <a:p>
          <a:endParaRPr lang="en-US"/>
        </a:p>
      </dgm:t>
    </dgm:pt>
    <dgm:pt modelId="{755C230A-58A6-604C-BFEB-AFE70AA5F2E3}">
      <dgm:prSet phldrT="[Text]" custT="1"/>
      <dgm:spPr/>
      <dgm:t>
        <a:bodyPr/>
        <a:lstStyle/>
        <a:p>
          <a:pPr rtl="0"/>
          <a:r>
            <a:rPr lang="en-US" sz="2800" dirty="0"/>
            <a:t>Micrometric measurements</a:t>
          </a:r>
        </a:p>
      </dgm:t>
    </dgm:pt>
    <dgm:pt modelId="{A8C5BDA2-971A-4F43-AA6F-16A11E592C1C}" type="parTrans" cxnId="{21B940D9-3904-9F45-BB24-BE7A3B21451B}">
      <dgm:prSet/>
      <dgm:spPr/>
      <dgm:t>
        <a:bodyPr/>
        <a:lstStyle/>
        <a:p>
          <a:endParaRPr lang="en-US"/>
        </a:p>
      </dgm:t>
    </dgm:pt>
    <dgm:pt modelId="{4EFB594C-F7CE-FF4D-916F-850CE62F791B}" type="sibTrans" cxnId="{21B940D9-3904-9F45-BB24-BE7A3B21451B}">
      <dgm:prSet/>
      <dgm:spPr/>
      <dgm:t>
        <a:bodyPr/>
        <a:lstStyle/>
        <a:p>
          <a:endParaRPr lang="en-US"/>
        </a:p>
      </dgm:t>
    </dgm:pt>
    <dgm:pt modelId="{CC5EF656-2C2F-3443-B091-188BD3AF5B34}">
      <dgm:prSet phldrT="[Text]" custT="1"/>
      <dgm:spPr/>
      <dgm:t>
        <a:bodyPr/>
        <a:lstStyle/>
        <a:p>
          <a:pPr rtl="0"/>
          <a:r>
            <a:rPr lang="en-US" sz="2800" dirty="0"/>
            <a:t>Microscopic Fields</a:t>
          </a:r>
        </a:p>
      </dgm:t>
    </dgm:pt>
    <dgm:pt modelId="{4C5125E7-96A9-A841-B3EB-542CDD685C3D}" type="parTrans" cxnId="{020DF51B-4D76-FF47-9855-8BD3E5F51FAC}">
      <dgm:prSet/>
      <dgm:spPr/>
      <dgm:t>
        <a:bodyPr/>
        <a:lstStyle/>
        <a:p>
          <a:endParaRPr lang="en-US"/>
        </a:p>
      </dgm:t>
    </dgm:pt>
    <dgm:pt modelId="{F174E3ED-5B8A-C945-8836-C78CD1096EA5}" type="sibTrans" cxnId="{020DF51B-4D76-FF47-9855-8BD3E5F51FAC}">
      <dgm:prSet/>
      <dgm:spPr/>
      <dgm:t>
        <a:bodyPr/>
        <a:lstStyle/>
        <a:p>
          <a:endParaRPr lang="en-US"/>
        </a:p>
      </dgm:t>
    </dgm:pt>
    <dgm:pt modelId="{E2515474-ADE0-9F40-853D-7A842C305676}">
      <dgm:prSet phldrT="[Text]" custT="1"/>
      <dgm:spPr/>
      <dgm:t>
        <a:bodyPr/>
        <a:lstStyle/>
        <a:p>
          <a:pPr rtl="0"/>
          <a:r>
            <a:rPr lang="en-US" sz="2400" dirty="0"/>
            <a:t>Depth of invasion</a:t>
          </a:r>
        </a:p>
        <a:p>
          <a:pPr rtl="0"/>
          <a:r>
            <a:rPr lang="en-US" sz="2400" dirty="0"/>
            <a:t>ALLICA</a:t>
          </a:r>
        </a:p>
        <a:p>
          <a:pPr rtl="0"/>
          <a:r>
            <a:rPr lang="en-US" sz="2400" dirty="0"/>
            <a:t>Largest contiguous focus</a:t>
          </a:r>
        </a:p>
      </dgm:t>
    </dgm:pt>
    <dgm:pt modelId="{07AE73AD-DEA8-4146-ABC2-B1EF96FD94CA}" type="parTrans" cxnId="{6968B4B2-1E1C-724B-9206-A8B516434B42}">
      <dgm:prSet/>
      <dgm:spPr/>
      <dgm:t>
        <a:bodyPr/>
        <a:lstStyle/>
        <a:p>
          <a:endParaRPr lang="en-US"/>
        </a:p>
      </dgm:t>
    </dgm:pt>
    <dgm:pt modelId="{02F137CE-A6C8-454D-B14D-DD3F5C4FF6F2}" type="sibTrans" cxnId="{6968B4B2-1E1C-724B-9206-A8B516434B42}">
      <dgm:prSet/>
      <dgm:spPr/>
      <dgm:t>
        <a:bodyPr/>
        <a:lstStyle/>
        <a:p>
          <a:endParaRPr lang="en-US"/>
        </a:p>
      </dgm:t>
    </dgm:pt>
    <dgm:pt modelId="{F6ACF904-0A79-D04D-A87D-02369DA7AECA}">
      <dgm:prSet phldrT="[Text]" custT="1"/>
      <dgm:spPr/>
      <dgm:t>
        <a:bodyPr/>
        <a:lstStyle/>
        <a:p>
          <a:pPr marL="0" lvl="0" defTabSz="977900" rtl="0">
            <a:lnSpc>
              <a:spcPct val="90000"/>
            </a:lnSpc>
            <a:spcBef>
              <a:spcPct val="0"/>
            </a:spcBef>
            <a:spcAft>
              <a:spcPct val="35000"/>
            </a:spcAft>
            <a:buNone/>
          </a:pPr>
          <a:r>
            <a:rPr lang="en-US" sz="2400" dirty="0"/>
            <a:t>T microscopic/focal</a:t>
          </a:r>
        </a:p>
        <a:p>
          <a:pPr marL="0" lvl="0" defTabSz="977900" rtl="0">
            <a:lnSpc>
              <a:spcPct val="90000"/>
            </a:lnSpc>
            <a:spcBef>
              <a:spcPct val="0"/>
            </a:spcBef>
            <a:spcAft>
              <a:spcPct val="35000"/>
            </a:spcAft>
            <a:buNone/>
          </a:pPr>
          <a:r>
            <a:rPr lang="en-US" sz="2400" dirty="0"/>
            <a:t>less than 1hpf </a:t>
          </a: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t>T extensive/non-focal</a:t>
          </a:r>
        </a:p>
        <a:p>
          <a:pPr marL="0" marR="0" lvl="0" indent="0" defTabSz="914400" rtl="0" eaLnBrk="1" fontAlgn="auto" latinLnBrk="0" hangingPunct="1">
            <a:lnSpc>
              <a:spcPct val="100000"/>
            </a:lnSpc>
            <a:spcBef>
              <a:spcPts val="0"/>
            </a:spcBef>
            <a:spcAft>
              <a:spcPts val="0"/>
            </a:spcAft>
            <a:buClrTx/>
            <a:buSzTx/>
            <a:buFontTx/>
            <a:buNone/>
            <a:tabLst/>
            <a:defRPr/>
          </a:pPr>
          <a:r>
            <a:rPr lang="en-US" sz="2400" b="0" dirty="0">
              <a:effectLst/>
              <a:latin typeface="+mn-lt"/>
            </a:rPr>
            <a:t>≥ 1hpf </a:t>
          </a:r>
        </a:p>
        <a:p>
          <a:pPr marL="0" marR="0" lvl="0" indent="0" defTabSz="914400" rtl="0" eaLnBrk="1" fontAlgn="auto" latinLnBrk="0" hangingPunct="1">
            <a:lnSpc>
              <a:spcPct val="100000"/>
            </a:lnSpc>
            <a:spcBef>
              <a:spcPts val="0"/>
            </a:spcBef>
            <a:spcAft>
              <a:spcPts val="0"/>
            </a:spcAft>
            <a:buClrTx/>
            <a:buSzTx/>
            <a:buFontTx/>
            <a:buNone/>
            <a:tabLst/>
            <a:defRPr/>
          </a:pPr>
          <a:r>
            <a:rPr lang="en-US" sz="2400" b="0" dirty="0">
              <a:effectLst/>
              <a:latin typeface="+mn-lt"/>
            </a:rPr>
            <a:t>Single focus/ multiple foci</a:t>
          </a:r>
        </a:p>
        <a:p>
          <a:pPr marL="0" lvl="0" defTabSz="977900" rtl="0">
            <a:lnSpc>
              <a:spcPct val="90000"/>
            </a:lnSpc>
            <a:spcBef>
              <a:spcPct val="0"/>
            </a:spcBef>
            <a:spcAft>
              <a:spcPct val="35000"/>
            </a:spcAft>
            <a:buNone/>
          </a:pPr>
          <a:endParaRPr lang="en-US" sz="1400" dirty="0"/>
        </a:p>
      </dgm:t>
    </dgm:pt>
    <dgm:pt modelId="{B002F5DB-F247-3244-8C39-17A2924B0B0B}" type="parTrans" cxnId="{C57C5D84-E274-644A-B7BA-0E5B593DE5C0}">
      <dgm:prSet/>
      <dgm:spPr/>
      <dgm:t>
        <a:bodyPr/>
        <a:lstStyle/>
        <a:p>
          <a:endParaRPr lang="en-US"/>
        </a:p>
      </dgm:t>
    </dgm:pt>
    <dgm:pt modelId="{2861B5ED-884A-D34A-A2BA-50D7596CD4B2}" type="sibTrans" cxnId="{C57C5D84-E274-644A-B7BA-0E5B593DE5C0}">
      <dgm:prSet/>
      <dgm:spPr/>
      <dgm:t>
        <a:bodyPr/>
        <a:lstStyle/>
        <a:p>
          <a:endParaRPr lang="en-US"/>
        </a:p>
      </dgm:t>
    </dgm:pt>
    <dgm:pt modelId="{1E0745D4-AD62-9C43-BDF4-913505CE16C9}" type="pres">
      <dgm:prSet presAssocID="{D8F0F7BB-AE94-BF4B-B503-D49F08BD5942}" presName="hierChild1" presStyleCnt="0">
        <dgm:presLayoutVars>
          <dgm:orgChart val="1"/>
          <dgm:chPref val="1"/>
          <dgm:dir/>
          <dgm:animOne val="branch"/>
          <dgm:animLvl val="lvl"/>
          <dgm:resizeHandles/>
        </dgm:presLayoutVars>
      </dgm:prSet>
      <dgm:spPr/>
    </dgm:pt>
    <dgm:pt modelId="{8ABCA911-BC1C-4C49-BAB4-F6775234C1EE}" type="pres">
      <dgm:prSet presAssocID="{1D135318-E2DC-A14E-9292-6ADE32508F38}" presName="hierRoot1" presStyleCnt="0">
        <dgm:presLayoutVars>
          <dgm:hierBranch val="init"/>
        </dgm:presLayoutVars>
      </dgm:prSet>
      <dgm:spPr/>
    </dgm:pt>
    <dgm:pt modelId="{2A827F1F-5929-8143-A068-606398821A3F}" type="pres">
      <dgm:prSet presAssocID="{1D135318-E2DC-A14E-9292-6ADE32508F38}" presName="rootComposite1" presStyleCnt="0"/>
      <dgm:spPr/>
    </dgm:pt>
    <dgm:pt modelId="{5D2C26CB-0E49-E74F-B565-F13748C85E65}" type="pres">
      <dgm:prSet presAssocID="{1D135318-E2DC-A14E-9292-6ADE32508F38}" presName="rootText1" presStyleLbl="node0" presStyleIdx="0" presStyleCnt="1" custScaleX="118347" custLinFactNeighborX="-4141">
        <dgm:presLayoutVars>
          <dgm:chPref val="3"/>
        </dgm:presLayoutVars>
      </dgm:prSet>
      <dgm:spPr/>
    </dgm:pt>
    <dgm:pt modelId="{00AD297A-EA91-7E49-A0D0-7BEC6576BB18}" type="pres">
      <dgm:prSet presAssocID="{1D135318-E2DC-A14E-9292-6ADE32508F38}" presName="rootConnector1" presStyleLbl="node1" presStyleIdx="0" presStyleCnt="0"/>
      <dgm:spPr/>
    </dgm:pt>
    <dgm:pt modelId="{E8F3D5A7-98AB-1D42-8284-69EE4032D457}" type="pres">
      <dgm:prSet presAssocID="{1D135318-E2DC-A14E-9292-6ADE32508F38}" presName="hierChild2" presStyleCnt="0"/>
      <dgm:spPr/>
    </dgm:pt>
    <dgm:pt modelId="{A743827D-A78C-384A-A54D-227DA80AEA07}" type="pres">
      <dgm:prSet presAssocID="{A8C5BDA2-971A-4F43-AA6F-16A11E592C1C}" presName="Name37" presStyleLbl="parChTrans1D2" presStyleIdx="0" presStyleCnt="2"/>
      <dgm:spPr/>
    </dgm:pt>
    <dgm:pt modelId="{474CD68A-BBEA-744A-9323-2C8C53D23BF6}" type="pres">
      <dgm:prSet presAssocID="{755C230A-58A6-604C-BFEB-AFE70AA5F2E3}" presName="hierRoot2" presStyleCnt="0">
        <dgm:presLayoutVars>
          <dgm:hierBranch val="init"/>
        </dgm:presLayoutVars>
      </dgm:prSet>
      <dgm:spPr/>
    </dgm:pt>
    <dgm:pt modelId="{E1CA4786-42EE-9F43-812A-BE47B6F9B225}" type="pres">
      <dgm:prSet presAssocID="{755C230A-58A6-604C-BFEB-AFE70AA5F2E3}" presName="rootComposite" presStyleCnt="0"/>
      <dgm:spPr/>
    </dgm:pt>
    <dgm:pt modelId="{084C94AD-EE10-474A-B726-28EB3FCD476D}" type="pres">
      <dgm:prSet presAssocID="{755C230A-58A6-604C-BFEB-AFE70AA5F2E3}" presName="rootText" presStyleLbl="node2" presStyleIdx="0" presStyleCnt="2" custScaleX="117428" custScaleY="118778">
        <dgm:presLayoutVars>
          <dgm:chPref val="3"/>
        </dgm:presLayoutVars>
      </dgm:prSet>
      <dgm:spPr/>
    </dgm:pt>
    <dgm:pt modelId="{22169F6A-0BB3-E143-97E1-8D71B900469B}" type="pres">
      <dgm:prSet presAssocID="{755C230A-58A6-604C-BFEB-AFE70AA5F2E3}" presName="rootConnector" presStyleLbl="node2" presStyleIdx="0" presStyleCnt="2"/>
      <dgm:spPr/>
    </dgm:pt>
    <dgm:pt modelId="{15BA12E1-C2D0-C44B-A4B0-8EF3A63B73EE}" type="pres">
      <dgm:prSet presAssocID="{755C230A-58A6-604C-BFEB-AFE70AA5F2E3}" presName="hierChild4" presStyleCnt="0"/>
      <dgm:spPr/>
    </dgm:pt>
    <dgm:pt modelId="{EC7AD7C2-1521-334A-BB42-0A23657D78F3}" type="pres">
      <dgm:prSet presAssocID="{07AE73AD-DEA8-4146-ABC2-B1EF96FD94CA}" presName="Name37" presStyleLbl="parChTrans1D3" presStyleIdx="0" presStyleCnt="2"/>
      <dgm:spPr/>
    </dgm:pt>
    <dgm:pt modelId="{BFEE2CFD-61FB-F24D-8B80-EB4935B2BA8C}" type="pres">
      <dgm:prSet presAssocID="{E2515474-ADE0-9F40-853D-7A842C305676}" presName="hierRoot2" presStyleCnt="0">
        <dgm:presLayoutVars>
          <dgm:hierBranch val="init"/>
        </dgm:presLayoutVars>
      </dgm:prSet>
      <dgm:spPr/>
    </dgm:pt>
    <dgm:pt modelId="{F6F1C5E9-63F9-CF4C-BBB8-6C9DADF1E653}" type="pres">
      <dgm:prSet presAssocID="{E2515474-ADE0-9F40-853D-7A842C305676}" presName="rootComposite" presStyleCnt="0"/>
      <dgm:spPr/>
    </dgm:pt>
    <dgm:pt modelId="{7766FD8B-ED29-4F45-B2B4-A458598BE200}" type="pres">
      <dgm:prSet presAssocID="{E2515474-ADE0-9F40-853D-7A842C305676}" presName="rootText" presStyleLbl="node3" presStyleIdx="0" presStyleCnt="2" custScaleX="132709" custScaleY="184170">
        <dgm:presLayoutVars>
          <dgm:chPref val="3"/>
        </dgm:presLayoutVars>
      </dgm:prSet>
      <dgm:spPr/>
    </dgm:pt>
    <dgm:pt modelId="{D8035694-807F-3A41-98A5-3C1E62459EAC}" type="pres">
      <dgm:prSet presAssocID="{E2515474-ADE0-9F40-853D-7A842C305676}" presName="rootConnector" presStyleLbl="node3" presStyleIdx="0" presStyleCnt="2"/>
      <dgm:spPr/>
    </dgm:pt>
    <dgm:pt modelId="{56291EBE-6F60-9148-AB25-3D4EBC52EE28}" type="pres">
      <dgm:prSet presAssocID="{E2515474-ADE0-9F40-853D-7A842C305676}" presName="hierChild4" presStyleCnt="0"/>
      <dgm:spPr/>
    </dgm:pt>
    <dgm:pt modelId="{85840704-8AFD-CD42-B680-8A4F831E86EA}" type="pres">
      <dgm:prSet presAssocID="{E2515474-ADE0-9F40-853D-7A842C305676}" presName="hierChild5" presStyleCnt="0"/>
      <dgm:spPr/>
    </dgm:pt>
    <dgm:pt modelId="{27700BE8-0C26-4E4C-BE9D-4023E8CE5209}" type="pres">
      <dgm:prSet presAssocID="{755C230A-58A6-604C-BFEB-AFE70AA5F2E3}" presName="hierChild5" presStyleCnt="0"/>
      <dgm:spPr/>
    </dgm:pt>
    <dgm:pt modelId="{6E9BE14E-6F36-254A-95D5-AD4EF6A77F4D}" type="pres">
      <dgm:prSet presAssocID="{4C5125E7-96A9-A841-B3EB-542CDD685C3D}" presName="Name37" presStyleLbl="parChTrans1D2" presStyleIdx="1" presStyleCnt="2"/>
      <dgm:spPr/>
    </dgm:pt>
    <dgm:pt modelId="{3D1159D8-EB5E-1144-90DA-87D33E08898A}" type="pres">
      <dgm:prSet presAssocID="{CC5EF656-2C2F-3443-B091-188BD3AF5B34}" presName="hierRoot2" presStyleCnt="0">
        <dgm:presLayoutVars>
          <dgm:hierBranch val="init"/>
        </dgm:presLayoutVars>
      </dgm:prSet>
      <dgm:spPr/>
    </dgm:pt>
    <dgm:pt modelId="{E5080152-8F16-3840-AB63-6E7ACFB221D5}" type="pres">
      <dgm:prSet presAssocID="{CC5EF656-2C2F-3443-B091-188BD3AF5B34}" presName="rootComposite" presStyleCnt="0"/>
      <dgm:spPr/>
    </dgm:pt>
    <dgm:pt modelId="{5F282892-5DEA-CE49-9130-3DDDE6B0035D}" type="pres">
      <dgm:prSet presAssocID="{CC5EF656-2C2F-3443-B091-188BD3AF5B34}" presName="rootText" presStyleLbl="node2" presStyleIdx="1" presStyleCnt="2" custScaleX="119625" custScaleY="124009">
        <dgm:presLayoutVars>
          <dgm:chPref val="3"/>
        </dgm:presLayoutVars>
      </dgm:prSet>
      <dgm:spPr/>
    </dgm:pt>
    <dgm:pt modelId="{32E7969E-CD8C-CE45-A825-62A92542E02B}" type="pres">
      <dgm:prSet presAssocID="{CC5EF656-2C2F-3443-B091-188BD3AF5B34}" presName="rootConnector" presStyleLbl="node2" presStyleIdx="1" presStyleCnt="2"/>
      <dgm:spPr/>
    </dgm:pt>
    <dgm:pt modelId="{50A6DB53-D55E-FE41-98D6-95D09528E744}" type="pres">
      <dgm:prSet presAssocID="{CC5EF656-2C2F-3443-B091-188BD3AF5B34}" presName="hierChild4" presStyleCnt="0"/>
      <dgm:spPr/>
    </dgm:pt>
    <dgm:pt modelId="{C84B4221-14EC-6A43-B6FF-787726DEA2AA}" type="pres">
      <dgm:prSet presAssocID="{B002F5DB-F247-3244-8C39-17A2924B0B0B}" presName="Name37" presStyleLbl="parChTrans1D3" presStyleIdx="1" presStyleCnt="2"/>
      <dgm:spPr/>
    </dgm:pt>
    <dgm:pt modelId="{99C9D763-1A61-FD49-9322-88B896DE62A4}" type="pres">
      <dgm:prSet presAssocID="{F6ACF904-0A79-D04D-A87D-02369DA7AECA}" presName="hierRoot2" presStyleCnt="0">
        <dgm:presLayoutVars>
          <dgm:hierBranch val="init"/>
        </dgm:presLayoutVars>
      </dgm:prSet>
      <dgm:spPr/>
    </dgm:pt>
    <dgm:pt modelId="{B15C989D-EE13-EC48-845B-ECC0CBAB9AE5}" type="pres">
      <dgm:prSet presAssocID="{F6ACF904-0A79-D04D-A87D-02369DA7AECA}" presName="rootComposite" presStyleCnt="0"/>
      <dgm:spPr/>
    </dgm:pt>
    <dgm:pt modelId="{3776ED52-619F-3146-92FA-FAA4E411BD2C}" type="pres">
      <dgm:prSet presAssocID="{F6ACF904-0A79-D04D-A87D-02369DA7AECA}" presName="rootText" presStyleLbl="node3" presStyleIdx="1" presStyleCnt="2" custScaleX="158137" custScaleY="253057" custLinFactNeighborX="-2308" custLinFactNeighborY="-32699">
        <dgm:presLayoutVars>
          <dgm:chPref val="3"/>
        </dgm:presLayoutVars>
      </dgm:prSet>
      <dgm:spPr/>
    </dgm:pt>
    <dgm:pt modelId="{DC74A62C-08CB-A240-ABBB-3D6489931ADF}" type="pres">
      <dgm:prSet presAssocID="{F6ACF904-0A79-D04D-A87D-02369DA7AECA}" presName="rootConnector" presStyleLbl="node3" presStyleIdx="1" presStyleCnt="2"/>
      <dgm:spPr/>
    </dgm:pt>
    <dgm:pt modelId="{25B5DD61-E11F-8342-91E4-5A77CD17348C}" type="pres">
      <dgm:prSet presAssocID="{F6ACF904-0A79-D04D-A87D-02369DA7AECA}" presName="hierChild4" presStyleCnt="0"/>
      <dgm:spPr/>
    </dgm:pt>
    <dgm:pt modelId="{08979199-D361-A546-8AAC-28A2F178F812}" type="pres">
      <dgm:prSet presAssocID="{F6ACF904-0A79-D04D-A87D-02369DA7AECA}" presName="hierChild5" presStyleCnt="0"/>
      <dgm:spPr/>
    </dgm:pt>
    <dgm:pt modelId="{437CC968-A417-AC42-AAB9-E99170AA68D0}" type="pres">
      <dgm:prSet presAssocID="{CC5EF656-2C2F-3443-B091-188BD3AF5B34}" presName="hierChild5" presStyleCnt="0"/>
      <dgm:spPr/>
    </dgm:pt>
    <dgm:pt modelId="{51CDA0A7-BA2E-8349-A75B-FA1F18DB9452}" type="pres">
      <dgm:prSet presAssocID="{1D135318-E2DC-A14E-9292-6ADE32508F38}" presName="hierChild3" presStyleCnt="0"/>
      <dgm:spPr/>
    </dgm:pt>
  </dgm:ptLst>
  <dgm:cxnLst>
    <dgm:cxn modelId="{9A161801-2B8D-9D4D-B51C-588FF9C0B80B}" type="presOf" srcId="{F6ACF904-0A79-D04D-A87D-02369DA7AECA}" destId="{3776ED52-619F-3146-92FA-FAA4E411BD2C}" srcOrd="0" destOrd="0" presId="urn:microsoft.com/office/officeart/2005/8/layout/orgChart1"/>
    <dgm:cxn modelId="{D21C7D02-6510-7A47-9CAE-D94A97373956}" type="presOf" srcId="{755C230A-58A6-604C-BFEB-AFE70AA5F2E3}" destId="{084C94AD-EE10-474A-B726-28EB3FCD476D}" srcOrd="0" destOrd="0" presId="urn:microsoft.com/office/officeart/2005/8/layout/orgChart1"/>
    <dgm:cxn modelId="{43929C02-D22B-BB4B-93C5-B58AB15888E2}" type="presOf" srcId="{4C5125E7-96A9-A841-B3EB-542CDD685C3D}" destId="{6E9BE14E-6F36-254A-95D5-AD4EF6A77F4D}" srcOrd="0" destOrd="0" presId="urn:microsoft.com/office/officeart/2005/8/layout/orgChart1"/>
    <dgm:cxn modelId="{020DF51B-4D76-FF47-9855-8BD3E5F51FAC}" srcId="{1D135318-E2DC-A14E-9292-6ADE32508F38}" destId="{CC5EF656-2C2F-3443-B091-188BD3AF5B34}" srcOrd="1" destOrd="0" parTransId="{4C5125E7-96A9-A841-B3EB-542CDD685C3D}" sibTransId="{F174E3ED-5B8A-C945-8836-C78CD1096EA5}"/>
    <dgm:cxn modelId="{D22A6C1F-4DC9-014D-9609-51147AA56098}" type="presOf" srcId="{E2515474-ADE0-9F40-853D-7A842C305676}" destId="{7766FD8B-ED29-4F45-B2B4-A458598BE200}" srcOrd="0" destOrd="0" presId="urn:microsoft.com/office/officeart/2005/8/layout/orgChart1"/>
    <dgm:cxn modelId="{E0471127-0D25-A14D-87B4-006FD2272232}" type="presOf" srcId="{E2515474-ADE0-9F40-853D-7A842C305676}" destId="{D8035694-807F-3A41-98A5-3C1E62459EAC}" srcOrd="1" destOrd="0" presId="urn:microsoft.com/office/officeart/2005/8/layout/orgChart1"/>
    <dgm:cxn modelId="{D5DC1D2C-ACC1-804D-9851-B1EB514B702F}" type="presOf" srcId="{755C230A-58A6-604C-BFEB-AFE70AA5F2E3}" destId="{22169F6A-0BB3-E143-97E1-8D71B900469B}" srcOrd="1" destOrd="0" presId="urn:microsoft.com/office/officeart/2005/8/layout/orgChart1"/>
    <dgm:cxn modelId="{6644873A-BCF9-6C48-BD90-931DFFA7100E}" type="presOf" srcId="{1D135318-E2DC-A14E-9292-6ADE32508F38}" destId="{00AD297A-EA91-7E49-A0D0-7BEC6576BB18}" srcOrd="1" destOrd="0" presId="urn:microsoft.com/office/officeart/2005/8/layout/orgChart1"/>
    <dgm:cxn modelId="{28C6C551-E1B9-DE48-AE58-5BE09A99F434}" type="presOf" srcId="{CC5EF656-2C2F-3443-B091-188BD3AF5B34}" destId="{5F282892-5DEA-CE49-9130-3DDDE6B0035D}" srcOrd="0" destOrd="0" presId="urn:microsoft.com/office/officeart/2005/8/layout/orgChart1"/>
    <dgm:cxn modelId="{9EC8F974-E242-2E4E-AA0C-87E893CF4B1B}" type="presOf" srcId="{B002F5DB-F247-3244-8C39-17A2924B0B0B}" destId="{C84B4221-14EC-6A43-B6FF-787726DEA2AA}" srcOrd="0" destOrd="0" presId="urn:microsoft.com/office/officeart/2005/8/layout/orgChart1"/>
    <dgm:cxn modelId="{24D64F7B-BFE1-354F-A340-88FBBD12F37A}" type="presOf" srcId="{A8C5BDA2-971A-4F43-AA6F-16A11E592C1C}" destId="{A743827D-A78C-384A-A54D-227DA80AEA07}" srcOrd="0" destOrd="0" presId="urn:microsoft.com/office/officeart/2005/8/layout/orgChart1"/>
    <dgm:cxn modelId="{80B5827D-D1BE-3E4F-8B5E-06ABD68F89B8}" type="presOf" srcId="{CC5EF656-2C2F-3443-B091-188BD3AF5B34}" destId="{32E7969E-CD8C-CE45-A825-62A92542E02B}" srcOrd="1" destOrd="0" presId="urn:microsoft.com/office/officeart/2005/8/layout/orgChart1"/>
    <dgm:cxn modelId="{C57C5D84-E274-644A-B7BA-0E5B593DE5C0}" srcId="{CC5EF656-2C2F-3443-B091-188BD3AF5B34}" destId="{F6ACF904-0A79-D04D-A87D-02369DA7AECA}" srcOrd="0" destOrd="0" parTransId="{B002F5DB-F247-3244-8C39-17A2924B0B0B}" sibTransId="{2861B5ED-884A-D34A-A2BA-50D7596CD4B2}"/>
    <dgm:cxn modelId="{BEDD7598-E2F7-F342-9B4A-56BD4D67E26C}" srcId="{D8F0F7BB-AE94-BF4B-B503-D49F08BD5942}" destId="{1D135318-E2DC-A14E-9292-6ADE32508F38}" srcOrd="0" destOrd="0" parTransId="{E0AAB74F-A7DC-8947-BF51-78429805394C}" sibTransId="{63745B95-5CB5-4D48-BBB8-CE04BFBC8726}"/>
    <dgm:cxn modelId="{B75A939B-0F83-2144-A30C-BA454178423B}" type="presOf" srcId="{F6ACF904-0A79-D04D-A87D-02369DA7AECA}" destId="{DC74A62C-08CB-A240-ABBB-3D6489931ADF}" srcOrd="1" destOrd="0" presId="urn:microsoft.com/office/officeart/2005/8/layout/orgChart1"/>
    <dgm:cxn modelId="{6968B4B2-1E1C-724B-9206-A8B516434B42}" srcId="{755C230A-58A6-604C-BFEB-AFE70AA5F2E3}" destId="{E2515474-ADE0-9F40-853D-7A842C305676}" srcOrd="0" destOrd="0" parTransId="{07AE73AD-DEA8-4146-ABC2-B1EF96FD94CA}" sibTransId="{02F137CE-A6C8-454D-B14D-DD3F5C4FF6F2}"/>
    <dgm:cxn modelId="{86737EB4-8E9E-5C40-8DA5-8DA406A4BC01}" type="presOf" srcId="{1D135318-E2DC-A14E-9292-6ADE32508F38}" destId="{5D2C26CB-0E49-E74F-B565-F13748C85E65}" srcOrd="0" destOrd="0" presId="urn:microsoft.com/office/officeart/2005/8/layout/orgChart1"/>
    <dgm:cxn modelId="{21B940D9-3904-9F45-BB24-BE7A3B21451B}" srcId="{1D135318-E2DC-A14E-9292-6ADE32508F38}" destId="{755C230A-58A6-604C-BFEB-AFE70AA5F2E3}" srcOrd="0" destOrd="0" parTransId="{A8C5BDA2-971A-4F43-AA6F-16A11E592C1C}" sibTransId="{4EFB594C-F7CE-FF4D-916F-850CE62F791B}"/>
    <dgm:cxn modelId="{F17E8FE4-F76E-3442-9E35-98E0C97E64F6}" type="presOf" srcId="{07AE73AD-DEA8-4146-ABC2-B1EF96FD94CA}" destId="{EC7AD7C2-1521-334A-BB42-0A23657D78F3}" srcOrd="0" destOrd="0" presId="urn:microsoft.com/office/officeart/2005/8/layout/orgChart1"/>
    <dgm:cxn modelId="{104EA1EC-DDF5-6945-92B1-06FC5B9FC5BE}" type="presOf" srcId="{D8F0F7BB-AE94-BF4B-B503-D49F08BD5942}" destId="{1E0745D4-AD62-9C43-BDF4-913505CE16C9}" srcOrd="0" destOrd="0" presId="urn:microsoft.com/office/officeart/2005/8/layout/orgChart1"/>
    <dgm:cxn modelId="{4B7AD584-54D0-0547-BC3A-558F687CF2FE}" type="presParOf" srcId="{1E0745D4-AD62-9C43-BDF4-913505CE16C9}" destId="{8ABCA911-BC1C-4C49-BAB4-F6775234C1EE}" srcOrd="0" destOrd="0" presId="urn:microsoft.com/office/officeart/2005/8/layout/orgChart1"/>
    <dgm:cxn modelId="{BFB7F27C-9C7E-F948-9DBE-ADC4E0D19F5E}" type="presParOf" srcId="{8ABCA911-BC1C-4C49-BAB4-F6775234C1EE}" destId="{2A827F1F-5929-8143-A068-606398821A3F}" srcOrd="0" destOrd="0" presId="urn:microsoft.com/office/officeart/2005/8/layout/orgChart1"/>
    <dgm:cxn modelId="{8D58FF93-CBFA-AE40-9EE6-F2D131F70805}" type="presParOf" srcId="{2A827F1F-5929-8143-A068-606398821A3F}" destId="{5D2C26CB-0E49-E74F-B565-F13748C85E65}" srcOrd="0" destOrd="0" presId="urn:microsoft.com/office/officeart/2005/8/layout/orgChart1"/>
    <dgm:cxn modelId="{D3898B38-DA67-9A40-B444-3FC822FC97F0}" type="presParOf" srcId="{2A827F1F-5929-8143-A068-606398821A3F}" destId="{00AD297A-EA91-7E49-A0D0-7BEC6576BB18}" srcOrd="1" destOrd="0" presId="urn:microsoft.com/office/officeart/2005/8/layout/orgChart1"/>
    <dgm:cxn modelId="{10593A4E-24F3-A648-BCBD-26184BBF400C}" type="presParOf" srcId="{8ABCA911-BC1C-4C49-BAB4-F6775234C1EE}" destId="{E8F3D5A7-98AB-1D42-8284-69EE4032D457}" srcOrd="1" destOrd="0" presId="urn:microsoft.com/office/officeart/2005/8/layout/orgChart1"/>
    <dgm:cxn modelId="{0DCD3B3C-655E-FF49-B28D-9F5129DA6A59}" type="presParOf" srcId="{E8F3D5A7-98AB-1D42-8284-69EE4032D457}" destId="{A743827D-A78C-384A-A54D-227DA80AEA07}" srcOrd="0" destOrd="0" presId="urn:microsoft.com/office/officeart/2005/8/layout/orgChart1"/>
    <dgm:cxn modelId="{AF3587EA-FBF1-0D42-9EEF-246B55E61E55}" type="presParOf" srcId="{E8F3D5A7-98AB-1D42-8284-69EE4032D457}" destId="{474CD68A-BBEA-744A-9323-2C8C53D23BF6}" srcOrd="1" destOrd="0" presId="urn:microsoft.com/office/officeart/2005/8/layout/orgChart1"/>
    <dgm:cxn modelId="{87BAD2A6-49AC-6748-9170-80BA99759066}" type="presParOf" srcId="{474CD68A-BBEA-744A-9323-2C8C53D23BF6}" destId="{E1CA4786-42EE-9F43-812A-BE47B6F9B225}" srcOrd="0" destOrd="0" presId="urn:microsoft.com/office/officeart/2005/8/layout/orgChart1"/>
    <dgm:cxn modelId="{5FACECC2-E4AD-434C-8C1F-D4825408E44D}" type="presParOf" srcId="{E1CA4786-42EE-9F43-812A-BE47B6F9B225}" destId="{084C94AD-EE10-474A-B726-28EB3FCD476D}" srcOrd="0" destOrd="0" presId="urn:microsoft.com/office/officeart/2005/8/layout/orgChart1"/>
    <dgm:cxn modelId="{FACCCBF3-2DC8-834E-A93E-CE5F423E7A26}" type="presParOf" srcId="{E1CA4786-42EE-9F43-812A-BE47B6F9B225}" destId="{22169F6A-0BB3-E143-97E1-8D71B900469B}" srcOrd="1" destOrd="0" presId="urn:microsoft.com/office/officeart/2005/8/layout/orgChart1"/>
    <dgm:cxn modelId="{7940BFA5-D092-E047-B776-26A03AACED71}" type="presParOf" srcId="{474CD68A-BBEA-744A-9323-2C8C53D23BF6}" destId="{15BA12E1-C2D0-C44B-A4B0-8EF3A63B73EE}" srcOrd="1" destOrd="0" presId="urn:microsoft.com/office/officeart/2005/8/layout/orgChart1"/>
    <dgm:cxn modelId="{676CA863-97EC-E94A-965E-CE27DC1F2172}" type="presParOf" srcId="{15BA12E1-C2D0-C44B-A4B0-8EF3A63B73EE}" destId="{EC7AD7C2-1521-334A-BB42-0A23657D78F3}" srcOrd="0" destOrd="0" presId="urn:microsoft.com/office/officeart/2005/8/layout/orgChart1"/>
    <dgm:cxn modelId="{3980D849-C3D1-F043-9A61-D339FE41D02B}" type="presParOf" srcId="{15BA12E1-C2D0-C44B-A4B0-8EF3A63B73EE}" destId="{BFEE2CFD-61FB-F24D-8B80-EB4935B2BA8C}" srcOrd="1" destOrd="0" presId="urn:microsoft.com/office/officeart/2005/8/layout/orgChart1"/>
    <dgm:cxn modelId="{0FB5482F-A22D-4A4F-A901-1B88B5CE3867}" type="presParOf" srcId="{BFEE2CFD-61FB-F24D-8B80-EB4935B2BA8C}" destId="{F6F1C5E9-63F9-CF4C-BBB8-6C9DADF1E653}" srcOrd="0" destOrd="0" presId="urn:microsoft.com/office/officeart/2005/8/layout/orgChart1"/>
    <dgm:cxn modelId="{D44A2BB5-8A8B-BB4F-9174-B9F96242447A}" type="presParOf" srcId="{F6F1C5E9-63F9-CF4C-BBB8-6C9DADF1E653}" destId="{7766FD8B-ED29-4F45-B2B4-A458598BE200}" srcOrd="0" destOrd="0" presId="urn:microsoft.com/office/officeart/2005/8/layout/orgChart1"/>
    <dgm:cxn modelId="{465407E2-E57E-3144-A1F2-94E4BB043314}" type="presParOf" srcId="{F6F1C5E9-63F9-CF4C-BBB8-6C9DADF1E653}" destId="{D8035694-807F-3A41-98A5-3C1E62459EAC}" srcOrd="1" destOrd="0" presId="urn:microsoft.com/office/officeart/2005/8/layout/orgChart1"/>
    <dgm:cxn modelId="{235D568B-AC26-A648-86CF-A54CB5A27BFE}" type="presParOf" srcId="{BFEE2CFD-61FB-F24D-8B80-EB4935B2BA8C}" destId="{56291EBE-6F60-9148-AB25-3D4EBC52EE28}" srcOrd="1" destOrd="0" presId="urn:microsoft.com/office/officeart/2005/8/layout/orgChart1"/>
    <dgm:cxn modelId="{DC5D25AD-FFAE-9248-BCDA-1CF851EC77A6}" type="presParOf" srcId="{BFEE2CFD-61FB-F24D-8B80-EB4935B2BA8C}" destId="{85840704-8AFD-CD42-B680-8A4F831E86EA}" srcOrd="2" destOrd="0" presId="urn:microsoft.com/office/officeart/2005/8/layout/orgChart1"/>
    <dgm:cxn modelId="{7D34BDA8-49D7-DA4F-A615-0342FB4E898D}" type="presParOf" srcId="{474CD68A-BBEA-744A-9323-2C8C53D23BF6}" destId="{27700BE8-0C26-4E4C-BE9D-4023E8CE5209}" srcOrd="2" destOrd="0" presId="urn:microsoft.com/office/officeart/2005/8/layout/orgChart1"/>
    <dgm:cxn modelId="{5D402A5F-3F7A-6349-ADC5-DD8BC8BE3A11}" type="presParOf" srcId="{E8F3D5A7-98AB-1D42-8284-69EE4032D457}" destId="{6E9BE14E-6F36-254A-95D5-AD4EF6A77F4D}" srcOrd="2" destOrd="0" presId="urn:microsoft.com/office/officeart/2005/8/layout/orgChart1"/>
    <dgm:cxn modelId="{F01DD93B-8DD1-094B-A3C9-DA4F6CA11D51}" type="presParOf" srcId="{E8F3D5A7-98AB-1D42-8284-69EE4032D457}" destId="{3D1159D8-EB5E-1144-90DA-87D33E08898A}" srcOrd="3" destOrd="0" presId="urn:microsoft.com/office/officeart/2005/8/layout/orgChart1"/>
    <dgm:cxn modelId="{A19410E3-9B57-A645-B1F1-4314CDB3825D}" type="presParOf" srcId="{3D1159D8-EB5E-1144-90DA-87D33E08898A}" destId="{E5080152-8F16-3840-AB63-6E7ACFB221D5}" srcOrd="0" destOrd="0" presId="urn:microsoft.com/office/officeart/2005/8/layout/orgChart1"/>
    <dgm:cxn modelId="{8ECDD8CE-F4CB-2447-8D09-87CE72A5D2EA}" type="presParOf" srcId="{E5080152-8F16-3840-AB63-6E7ACFB221D5}" destId="{5F282892-5DEA-CE49-9130-3DDDE6B0035D}" srcOrd="0" destOrd="0" presId="urn:microsoft.com/office/officeart/2005/8/layout/orgChart1"/>
    <dgm:cxn modelId="{7270155D-C7C1-0F4C-A4DB-12ACC38DBFCA}" type="presParOf" srcId="{E5080152-8F16-3840-AB63-6E7ACFB221D5}" destId="{32E7969E-CD8C-CE45-A825-62A92542E02B}" srcOrd="1" destOrd="0" presId="urn:microsoft.com/office/officeart/2005/8/layout/orgChart1"/>
    <dgm:cxn modelId="{216D3EC9-08C6-A042-B562-9B1B8A4D8FE4}" type="presParOf" srcId="{3D1159D8-EB5E-1144-90DA-87D33E08898A}" destId="{50A6DB53-D55E-FE41-98D6-95D09528E744}" srcOrd="1" destOrd="0" presId="urn:microsoft.com/office/officeart/2005/8/layout/orgChart1"/>
    <dgm:cxn modelId="{42088940-67CE-0E4C-8613-95607896B5B4}" type="presParOf" srcId="{50A6DB53-D55E-FE41-98D6-95D09528E744}" destId="{C84B4221-14EC-6A43-B6FF-787726DEA2AA}" srcOrd="0" destOrd="0" presId="urn:microsoft.com/office/officeart/2005/8/layout/orgChart1"/>
    <dgm:cxn modelId="{FB0CC54A-D12B-F342-ABCD-50BB9E3288E9}" type="presParOf" srcId="{50A6DB53-D55E-FE41-98D6-95D09528E744}" destId="{99C9D763-1A61-FD49-9322-88B896DE62A4}" srcOrd="1" destOrd="0" presId="urn:microsoft.com/office/officeart/2005/8/layout/orgChart1"/>
    <dgm:cxn modelId="{AA09C423-4563-5D48-86F6-C017EF0ACE44}" type="presParOf" srcId="{99C9D763-1A61-FD49-9322-88B896DE62A4}" destId="{B15C989D-EE13-EC48-845B-ECC0CBAB9AE5}" srcOrd="0" destOrd="0" presId="urn:microsoft.com/office/officeart/2005/8/layout/orgChart1"/>
    <dgm:cxn modelId="{A40A1C6B-5DEB-314B-B8DC-E8A502183AD3}" type="presParOf" srcId="{B15C989D-EE13-EC48-845B-ECC0CBAB9AE5}" destId="{3776ED52-619F-3146-92FA-FAA4E411BD2C}" srcOrd="0" destOrd="0" presId="urn:microsoft.com/office/officeart/2005/8/layout/orgChart1"/>
    <dgm:cxn modelId="{B37B7D3C-06E8-9A45-909E-9DF398CD4253}" type="presParOf" srcId="{B15C989D-EE13-EC48-845B-ECC0CBAB9AE5}" destId="{DC74A62C-08CB-A240-ABBB-3D6489931ADF}" srcOrd="1" destOrd="0" presId="urn:microsoft.com/office/officeart/2005/8/layout/orgChart1"/>
    <dgm:cxn modelId="{5DD087C0-4A88-8C4A-A231-FE05A6BF4986}" type="presParOf" srcId="{99C9D763-1A61-FD49-9322-88B896DE62A4}" destId="{25B5DD61-E11F-8342-91E4-5A77CD17348C}" srcOrd="1" destOrd="0" presId="urn:microsoft.com/office/officeart/2005/8/layout/orgChart1"/>
    <dgm:cxn modelId="{F76D0475-FAA0-DE42-A19B-83009DFA664B}" type="presParOf" srcId="{99C9D763-1A61-FD49-9322-88B896DE62A4}" destId="{08979199-D361-A546-8AAC-28A2F178F812}" srcOrd="2" destOrd="0" presId="urn:microsoft.com/office/officeart/2005/8/layout/orgChart1"/>
    <dgm:cxn modelId="{C4A0A7D1-826B-C74D-AA83-5DBEE5CDB5E6}" type="presParOf" srcId="{3D1159D8-EB5E-1144-90DA-87D33E08898A}" destId="{437CC968-A417-AC42-AAB9-E99170AA68D0}" srcOrd="2" destOrd="0" presId="urn:microsoft.com/office/officeart/2005/8/layout/orgChart1"/>
    <dgm:cxn modelId="{84304085-0A88-9249-BE89-AE9996915127}" type="presParOf" srcId="{8ABCA911-BC1C-4C49-BAB4-F6775234C1EE}" destId="{51CDA0A7-BA2E-8349-A75B-FA1F18DB945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5E5FF-585B-4D49-9E90-6E2430094DD5}">
      <dsp:nvSpPr>
        <dsp:cNvPr id="0" name=""/>
        <dsp:cNvSpPr/>
      </dsp:nvSpPr>
      <dsp:spPr>
        <a:xfrm>
          <a:off x="4645" y="1830056"/>
          <a:ext cx="2233083" cy="1116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Methods</a:t>
          </a:r>
        </a:p>
      </dsp:txBody>
      <dsp:txXfrm>
        <a:off x="37347" y="1862758"/>
        <a:ext cx="2167679" cy="1051137"/>
      </dsp:txXfrm>
    </dsp:sp>
    <dsp:sp modelId="{00BA11A9-160B-8443-8FE0-237672B74019}">
      <dsp:nvSpPr>
        <dsp:cNvPr id="0" name=""/>
        <dsp:cNvSpPr/>
      </dsp:nvSpPr>
      <dsp:spPr>
        <a:xfrm rot="18824370">
          <a:off x="2038367" y="1903069"/>
          <a:ext cx="1291955" cy="37089"/>
        </a:xfrm>
        <a:custGeom>
          <a:avLst/>
          <a:gdLst/>
          <a:ahLst/>
          <a:cxnLst/>
          <a:rect l="0" t="0" r="0" b="0"/>
          <a:pathLst>
            <a:path>
              <a:moveTo>
                <a:pt x="0" y="18544"/>
              </a:moveTo>
              <a:lnTo>
                <a:pt x="1291955" y="185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2046" y="1889315"/>
        <a:ext cx="64597" cy="64597"/>
      </dsp:txXfrm>
    </dsp:sp>
    <dsp:sp modelId="{7125976C-9DD8-4843-B32E-5CD34810B16E}">
      <dsp:nvSpPr>
        <dsp:cNvPr id="0" name=""/>
        <dsp:cNvSpPr/>
      </dsp:nvSpPr>
      <dsp:spPr>
        <a:xfrm>
          <a:off x="3130962" y="837448"/>
          <a:ext cx="2398956" cy="1234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err="1"/>
            <a:t>Histoanatomic</a:t>
          </a:r>
          <a:endParaRPr lang="en-US" sz="2800" kern="1200" dirty="0"/>
        </a:p>
      </dsp:txBody>
      <dsp:txXfrm>
        <a:off x="3167131" y="873617"/>
        <a:ext cx="2326618" cy="1162568"/>
      </dsp:txXfrm>
    </dsp:sp>
    <dsp:sp modelId="{DED3110B-8895-A948-9DB9-D4885DB744E0}">
      <dsp:nvSpPr>
        <dsp:cNvPr id="0" name=""/>
        <dsp:cNvSpPr/>
      </dsp:nvSpPr>
      <dsp:spPr>
        <a:xfrm>
          <a:off x="5529919" y="1436356"/>
          <a:ext cx="893233" cy="37089"/>
        </a:xfrm>
        <a:custGeom>
          <a:avLst/>
          <a:gdLst/>
          <a:ahLst/>
          <a:cxnLst/>
          <a:rect l="0" t="0" r="0" b="0"/>
          <a:pathLst>
            <a:path>
              <a:moveTo>
                <a:pt x="0" y="18544"/>
              </a:moveTo>
              <a:lnTo>
                <a:pt x="893233" y="185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54205" y="1432570"/>
        <a:ext cx="44661" cy="44661"/>
      </dsp:txXfrm>
    </dsp:sp>
    <dsp:sp modelId="{90550FE7-2495-4C49-90F6-379822F8EAE4}">
      <dsp:nvSpPr>
        <dsp:cNvPr id="0" name=""/>
        <dsp:cNvSpPr/>
      </dsp:nvSpPr>
      <dsp:spPr>
        <a:xfrm>
          <a:off x="6423152" y="896630"/>
          <a:ext cx="2233083" cy="1116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dirty="0"/>
            <a:t>Using muscularis mucosae/Vascular plexus</a:t>
          </a:r>
        </a:p>
      </dsp:txBody>
      <dsp:txXfrm>
        <a:off x="6455854" y="929332"/>
        <a:ext cx="2167679" cy="1051137"/>
      </dsp:txXfrm>
    </dsp:sp>
    <dsp:sp modelId="{D8F72101-B961-F646-9786-BB5994A89742}">
      <dsp:nvSpPr>
        <dsp:cNvPr id="0" name=""/>
        <dsp:cNvSpPr/>
      </dsp:nvSpPr>
      <dsp:spPr>
        <a:xfrm rot="2880986">
          <a:off x="2016675" y="2866087"/>
          <a:ext cx="1335341" cy="37089"/>
        </a:xfrm>
        <a:custGeom>
          <a:avLst/>
          <a:gdLst/>
          <a:ahLst/>
          <a:cxnLst/>
          <a:rect l="0" t="0" r="0" b="0"/>
          <a:pathLst>
            <a:path>
              <a:moveTo>
                <a:pt x="0" y="18544"/>
              </a:moveTo>
              <a:lnTo>
                <a:pt x="1335341" y="185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0962" y="2851248"/>
        <a:ext cx="66767" cy="66767"/>
      </dsp:txXfrm>
    </dsp:sp>
    <dsp:sp modelId="{97281AD8-5FF6-6344-A6C6-004E9859FE1C}">
      <dsp:nvSpPr>
        <dsp:cNvPr id="0" name=""/>
        <dsp:cNvSpPr/>
      </dsp:nvSpPr>
      <dsp:spPr>
        <a:xfrm>
          <a:off x="3130962" y="2822665"/>
          <a:ext cx="2233083" cy="1116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Quantitative</a:t>
          </a:r>
        </a:p>
      </dsp:txBody>
      <dsp:txXfrm>
        <a:off x="3163664" y="2855367"/>
        <a:ext cx="2167679" cy="1051137"/>
      </dsp:txXfrm>
    </dsp:sp>
    <dsp:sp modelId="{5D594C4D-9B07-7740-A90C-6AB489435CFC}">
      <dsp:nvSpPr>
        <dsp:cNvPr id="0" name=""/>
        <dsp:cNvSpPr/>
      </dsp:nvSpPr>
      <dsp:spPr>
        <a:xfrm rot="19457599">
          <a:off x="5260652" y="3041385"/>
          <a:ext cx="1100020" cy="37089"/>
        </a:xfrm>
        <a:custGeom>
          <a:avLst/>
          <a:gdLst/>
          <a:ahLst/>
          <a:cxnLst/>
          <a:rect l="0" t="0" r="0" b="0"/>
          <a:pathLst>
            <a:path>
              <a:moveTo>
                <a:pt x="0" y="18544"/>
              </a:moveTo>
              <a:lnTo>
                <a:pt x="1100020" y="185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83162" y="3032429"/>
        <a:ext cx="55001" cy="55001"/>
      </dsp:txXfrm>
    </dsp:sp>
    <dsp:sp modelId="{254918F3-1118-474A-A3C8-F5E7B12003D8}">
      <dsp:nvSpPr>
        <dsp:cNvPr id="0" name=""/>
        <dsp:cNvSpPr/>
      </dsp:nvSpPr>
      <dsp:spPr>
        <a:xfrm>
          <a:off x="6257279" y="2180653"/>
          <a:ext cx="2233083" cy="1116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dirty="0"/>
            <a:t>Micrometric measurements</a:t>
          </a:r>
        </a:p>
      </dsp:txBody>
      <dsp:txXfrm>
        <a:off x="6289981" y="2213355"/>
        <a:ext cx="2167679" cy="1051137"/>
      </dsp:txXfrm>
    </dsp:sp>
    <dsp:sp modelId="{5D5AF45F-C56D-E845-A75B-16CEDABDA0BA}">
      <dsp:nvSpPr>
        <dsp:cNvPr id="0" name=""/>
        <dsp:cNvSpPr/>
      </dsp:nvSpPr>
      <dsp:spPr>
        <a:xfrm rot="2142401">
          <a:off x="5260652" y="3683396"/>
          <a:ext cx="1100020" cy="37089"/>
        </a:xfrm>
        <a:custGeom>
          <a:avLst/>
          <a:gdLst/>
          <a:ahLst/>
          <a:cxnLst/>
          <a:rect l="0" t="0" r="0" b="0"/>
          <a:pathLst>
            <a:path>
              <a:moveTo>
                <a:pt x="0" y="18544"/>
              </a:moveTo>
              <a:lnTo>
                <a:pt x="1100020" y="185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83162" y="3674441"/>
        <a:ext cx="55001" cy="55001"/>
      </dsp:txXfrm>
    </dsp:sp>
    <dsp:sp modelId="{07AE6896-A2EC-6946-8307-AA1AFF150BC5}">
      <dsp:nvSpPr>
        <dsp:cNvPr id="0" name=""/>
        <dsp:cNvSpPr/>
      </dsp:nvSpPr>
      <dsp:spPr>
        <a:xfrm>
          <a:off x="6257279" y="3464676"/>
          <a:ext cx="2233083" cy="1116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dirty="0"/>
            <a:t>Microscopic field</a:t>
          </a:r>
        </a:p>
      </dsp:txBody>
      <dsp:txXfrm>
        <a:off x="6289981" y="3497378"/>
        <a:ext cx="2167679" cy="1051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06603-2CD6-8048-8E3E-C4884E0421DF}">
      <dsp:nvSpPr>
        <dsp:cNvPr id="0" name=""/>
        <dsp:cNvSpPr/>
      </dsp:nvSpPr>
      <dsp:spPr>
        <a:xfrm>
          <a:off x="2991223" y="2111815"/>
          <a:ext cx="1673021" cy="837338"/>
        </a:xfrm>
        <a:custGeom>
          <a:avLst/>
          <a:gdLst/>
          <a:ahLst/>
          <a:cxnLst/>
          <a:rect l="0" t="0" r="0" b="0"/>
          <a:pathLst>
            <a:path>
              <a:moveTo>
                <a:pt x="0" y="0"/>
              </a:moveTo>
              <a:lnTo>
                <a:pt x="0" y="418669"/>
              </a:lnTo>
              <a:lnTo>
                <a:pt x="1673021" y="418669"/>
              </a:lnTo>
              <a:lnTo>
                <a:pt x="1673021" y="8373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270F8F-7862-EC47-A326-CA966DDFD0B6}">
      <dsp:nvSpPr>
        <dsp:cNvPr id="0" name=""/>
        <dsp:cNvSpPr/>
      </dsp:nvSpPr>
      <dsp:spPr>
        <a:xfrm>
          <a:off x="1255461" y="2111815"/>
          <a:ext cx="1735762" cy="837338"/>
        </a:xfrm>
        <a:custGeom>
          <a:avLst/>
          <a:gdLst/>
          <a:ahLst/>
          <a:cxnLst/>
          <a:rect l="0" t="0" r="0" b="0"/>
          <a:pathLst>
            <a:path>
              <a:moveTo>
                <a:pt x="1735762" y="0"/>
              </a:moveTo>
              <a:lnTo>
                <a:pt x="1735762" y="418669"/>
              </a:lnTo>
              <a:lnTo>
                <a:pt x="0" y="418669"/>
              </a:lnTo>
              <a:lnTo>
                <a:pt x="0" y="8373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A096DE-098B-A642-9B66-60A79CA66A54}">
      <dsp:nvSpPr>
        <dsp:cNvPr id="0" name=""/>
        <dsp:cNvSpPr/>
      </dsp:nvSpPr>
      <dsp:spPr>
        <a:xfrm>
          <a:off x="997561" y="118153"/>
          <a:ext cx="3987324" cy="19936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0">
            <a:lnSpc>
              <a:spcPct val="90000"/>
            </a:lnSpc>
            <a:spcBef>
              <a:spcPct val="0"/>
            </a:spcBef>
            <a:spcAft>
              <a:spcPct val="35000"/>
            </a:spcAft>
            <a:buNone/>
          </a:pPr>
          <a:r>
            <a:rPr lang="en-US" sz="3300" kern="1200" dirty="0" err="1"/>
            <a:t>Histoanatomic</a:t>
          </a:r>
          <a:r>
            <a:rPr lang="en-US" sz="3300" kern="1200" dirty="0"/>
            <a:t> </a:t>
          </a:r>
          <a:r>
            <a:rPr lang="en-US" sz="3300" kern="1200" dirty="0" err="1"/>
            <a:t>substaging</a:t>
          </a:r>
          <a:r>
            <a:rPr lang="en-US" sz="3300" kern="1200" dirty="0"/>
            <a:t> using MM</a:t>
          </a:r>
        </a:p>
      </dsp:txBody>
      <dsp:txXfrm>
        <a:off x="997561" y="118153"/>
        <a:ext cx="3987324" cy="1993662"/>
      </dsp:txXfrm>
    </dsp:sp>
    <dsp:sp modelId="{E1787CE4-627E-5D4D-A6FA-8CEEB71F99F2}">
      <dsp:nvSpPr>
        <dsp:cNvPr id="0" name=""/>
        <dsp:cNvSpPr/>
      </dsp:nvSpPr>
      <dsp:spPr>
        <a:xfrm>
          <a:off x="1109" y="2949153"/>
          <a:ext cx="2508704" cy="19936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0">
            <a:lnSpc>
              <a:spcPct val="90000"/>
            </a:lnSpc>
            <a:spcBef>
              <a:spcPct val="0"/>
            </a:spcBef>
            <a:spcAft>
              <a:spcPct val="35000"/>
            </a:spcAft>
            <a:buNone/>
          </a:pPr>
          <a:r>
            <a:rPr lang="en-US" sz="3300" kern="1200" dirty="0"/>
            <a:t>pT1a: above</a:t>
          </a:r>
        </a:p>
        <a:p>
          <a:pPr marL="0" lvl="0" indent="0" algn="ctr" defTabSz="1466850" rtl="0">
            <a:lnSpc>
              <a:spcPct val="90000"/>
            </a:lnSpc>
            <a:spcBef>
              <a:spcPct val="0"/>
            </a:spcBef>
            <a:spcAft>
              <a:spcPct val="35000"/>
            </a:spcAft>
            <a:buNone/>
          </a:pPr>
          <a:r>
            <a:rPr lang="en-US" sz="3300" kern="1200" dirty="0"/>
            <a:t>pT1b:  below</a:t>
          </a:r>
        </a:p>
      </dsp:txBody>
      <dsp:txXfrm>
        <a:off x="1109" y="2949153"/>
        <a:ext cx="2508704" cy="1993662"/>
      </dsp:txXfrm>
    </dsp:sp>
    <dsp:sp modelId="{F498915A-E745-AA4E-904A-B6C650BF750F}">
      <dsp:nvSpPr>
        <dsp:cNvPr id="0" name=""/>
        <dsp:cNvSpPr/>
      </dsp:nvSpPr>
      <dsp:spPr>
        <a:xfrm>
          <a:off x="3347152" y="2949153"/>
          <a:ext cx="2634185" cy="19936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0">
            <a:lnSpc>
              <a:spcPct val="90000"/>
            </a:lnSpc>
            <a:spcBef>
              <a:spcPct val="0"/>
            </a:spcBef>
            <a:spcAft>
              <a:spcPct val="35000"/>
            </a:spcAft>
            <a:buNone/>
          </a:pPr>
          <a:r>
            <a:rPr lang="en-US" sz="3300" kern="1200" dirty="0"/>
            <a:t>pT1a: above</a:t>
          </a:r>
        </a:p>
        <a:p>
          <a:pPr marL="0" lvl="0" indent="0" algn="ctr" defTabSz="1466850" rtl="0">
            <a:lnSpc>
              <a:spcPct val="90000"/>
            </a:lnSpc>
            <a:spcBef>
              <a:spcPct val="0"/>
            </a:spcBef>
            <a:spcAft>
              <a:spcPct val="35000"/>
            </a:spcAft>
            <a:buNone/>
          </a:pPr>
          <a:r>
            <a:rPr lang="en-US" sz="3300" kern="1200" dirty="0"/>
            <a:t>pT1b: into MM</a:t>
          </a:r>
        </a:p>
        <a:p>
          <a:pPr marL="0" lvl="0" indent="0" algn="ctr" defTabSz="1466850" rtl="0">
            <a:lnSpc>
              <a:spcPct val="90000"/>
            </a:lnSpc>
            <a:spcBef>
              <a:spcPct val="0"/>
            </a:spcBef>
            <a:spcAft>
              <a:spcPct val="35000"/>
            </a:spcAft>
            <a:buNone/>
          </a:pPr>
          <a:r>
            <a:rPr lang="en-US" sz="3300" kern="1200" dirty="0"/>
            <a:t>pT1c: below</a:t>
          </a:r>
        </a:p>
      </dsp:txBody>
      <dsp:txXfrm>
        <a:off x="3347152" y="2949153"/>
        <a:ext cx="2634185" cy="1993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B4221-14EC-6A43-B6FF-787726DEA2AA}">
      <dsp:nvSpPr>
        <dsp:cNvPr id="0" name=""/>
        <dsp:cNvSpPr/>
      </dsp:nvSpPr>
      <dsp:spPr>
        <a:xfrm>
          <a:off x="4583902" y="2716626"/>
          <a:ext cx="319065" cy="1385880"/>
        </a:xfrm>
        <a:custGeom>
          <a:avLst/>
          <a:gdLst/>
          <a:ahLst/>
          <a:cxnLst/>
          <a:rect l="0" t="0" r="0" b="0"/>
          <a:pathLst>
            <a:path>
              <a:moveTo>
                <a:pt x="0" y="0"/>
              </a:moveTo>
              <a:lnTo>
                <a:pt x="0" y="1385880"/>
              </a:lnTo>
              <a:lnTo>
                <a:pt x="319065" y="13858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9BE14E-6F36-254A-95D5-AD4EF6A77F4D}">
      <dsp:nvSpPr>
        <dsp:cNvPr id="0" name=""/>
        <dsp:cNvSpPr/>
      </dsp:nvSpPr>
      <dsp:spPr>
        <a:xfrm>
          <a:off x="3913133" y="1022822"/>
          <a:ext cx="1647204" cy="428529"/>
        </a:xfrm>
        <a:custGeom>
          <a:avLst/>
          <a:gdLst/>
          <a:ahLst/>
          <a:cxnLst/>
          <a:rect l="0" t="0" r="0" b="0"/>
          <a:pathLst>
            <a:path>
              <a:moveTo>
                <a:pt x="0" y="0"/>
              </a:moveTo>
              <a:lnTo>
                <a:pt x="0" y="214264"/>
              </a:lnTo>
              <a:lnTo>
                <a:pt x="1647204" y="214264"/>
              </a:lnTo>
              <a:lnTo>
                <a:pt x="1647204" y="4285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7AD7C2-1521-334A-BB42-0A23657D78F3}">
      <dsp:nvSpPr>
        <dsp:cNvPr id="0" name=""/>
        <dsp:cNvSpPr/>
      </dsp:nvSpPr>
      <dsp:spPr>
        <a:xfrm>
          <a:off x="1454014" y="2663254"/>
          <a:ext cx="359438" cy="1368080"/>
        </a:xfrm>
        <a:custGeom>
          <a:avLst/>
          <a:gdLst/>
          <a:ahLst/>
          <a:cxnLst/>
          <a:rect l="0" t="0" r="0" b="0"/>
          <a:pathLst>
            <a:path>
              <a:moveTo>
                <a:pt x="0" y="0"/>
              </a:moveTo>
              <a:lnTo>
                <a:pt x="0" y="1368080"/>
              </a:lnTo>
              <a:lnTo>
                <a:pt x="359438" y="13680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43827D-A78C-384A-A54D-227DA80AEA07}">
      <dsp:nvSpPr>
        <dsp:cNvPr id="0" name=""/>
        <dsp:cNvSpPr/>
      </dsp:nvSpPr>
      <dsp:spPr>
        <a:xfrm>
          <a:off x="2412517" y="1022822"/>
          <a:ext cx="1500616" cy="428529"/>
        </a:xfrm>
        <a:custGeom>
          <a:avLst/>
          <a:gdLst/>
          <a:ahLst/>
          <a:cxnLst/>
          <a:rect l="0" t="0" r="0" b="0"/>
          <a:pathLst>
            <a:path>
              <a:moveTo>
                <a:pt x="1500616" y="0"/>
              </a:moveTo>
              <a:lnTo>
                <a:pt x="1500616" y="214264"/>
              </a:lnTo>
              <a:lnTo>
                <a:pt x="0" y="214264"/>
              </a:lnTo>
              <a:lnTo>
                <a:pt x="0" y="4285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2C26CB-0E49-E74F-B565-F13748C85E65}">
      <dsp:nvSpPr>
        <dsp:cNvPr id="0" name=""/>
        <dsp:cNvSpPr/>
      </dsp:nvSpPr>
      <dsp:spPr>
        <a:xfrm>
          <a:off x="2705628" y="2513"/>
          <a:ext cx="2415009" cy="10203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n-US" sz="3200" kern="1200" dirty="0"/>
            <a:t>Quantitative</a:t>
          </a:r>
        </a:p>
      </dsp:txBody>
      <dsp:txXfrm>
        <a:off x="2705628" y="2513"/>
        <a:ext cx="2415009" cy="1020308"/>
      </dsp:txXfrm>
    </dsp:sp>
    <dsp:sp modelId="{084C94AD-EE10-474A-B726-28EB3FCD476D}">
      <dsp:nvSpPr>
        <dsp:cNvPr id="0" name=""/>
        <dsp:cNvSpPr/>
      </dsp:nvSpPr>
      <dsp:spPr>
        <a:xfrm>
          <a:off x="1214388" y="1451352"/>
          <a:ext cx="2396256" cy="12119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Micrometric measurements</a:t>
          </a:r>
        </a:p>
      </dsp:txBody>
      <dsp:txXfrm>
        <a:off x="1214388" y="1451352"/>
        <a:ext cx="2396256" cy="1211902"/>
      </dsp:txXfrm>
    </dsp:sp>
    <dsp:sp modelId="{7766FD8B-ED29-4F45-B2B4-A458598BE200}">
      <dsp:nvSpPr>
        <dsp:cNvPr id="0" name=""/>
        <dsp:cNvSpPr/>
      </dsp:nvSpPr>
      <dsp:spPr>
        <a:xfrm>
          <a:off x="1813453" y="3091784"/>
          <a:ext cx="2708083" cy="18791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t>Depth of invasion</a:t>
          </a:r>
        </a:p>
        <a:p>
          <a:pPr marL="0" lvl="0" indent="0" algn="ctr" defTabSz="1066800" rtl="0">
            <a:lnSpc>
              <a:spcPct val="90000"/>
            </a:lnSpc>
            <a:spcBef>
              <a:spcPct val="0"/>
            </a:spcBef>
            <a:spcAft>
              <a:spcPct val="35000"/>
            </a:spcAft>
            <a:buNone/>
          </a:pPr>
          <a:r>
            <a:rPr lang="en-US" sz="2400" kern="1200" dirty="0"/>
            <a:t>ALLICA</a:t>
          </a:r>
        </a:p>
        <a:p>
          <a:pPr marL="0" lvl="0" indent="0" algn="ctr" defTabSz="1066800" rtl="0">
            <a:lnSpc>
              <a:spcPct val="90000"/>
            </a:lnSpc>
            <a:spcBef>
              <a:spcPct val="0"/>
            </a:spcBef>
            <a:spcAft>
              <a:spcPct val="35000"/>
            </a:spcAft>
            <a:buNone/>
          </a:pPr>
          <a:r>
            <a:rPr lang="en-US" sz="2400" kern="1200" dirty="0"/>
            <a:t>Largest contiguous focus</a:t>
          </a:r>
        </a:p>
      </dsp:txBody>
      <dsp:txXfrm>
        <a:off x="1813453" y="3091784"/>
        <a:ext cx="2708083" cy="1879102"/>
      </dsp:txXfrm>
    </dsp:sp>
    <dsp:sp modelId="{5F282892-5DEA-CE49-9130-3DDDE6B0035D}">
      <dsp:nvSpPr>
        <dsp:cNvPr id="0" name=""/>
        <dsp:cNvSpPr/>
      </dsp:nvSpPr>
      <dsp:spPr>
        <a:xfrm>
          <a:off x="4339793" y="1451352"/>
          <a:ext cx="2441088" cy="12652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Microscopic Fields</a:t>
          </a:r>
        </a:p>
      </dsp:txBody>
      <dsp:txXfrm>
        <a:off x="4339793" y="1451352"/>
        <a:ext cx="2441088" cy="1265274"/>
      </dsp:txXfrm>
    </dsp:sp>
    <dsp:sp modelId="{3776ED52-619F-3146-92FA-FAA4E411BD2C}">
      <dsp:nvSpPr>
        <dsp:cNvPr id="0" name=""/>
        <dsp:cNvSpPr/>
      </dsp:nvSpPr>
      <dsp:spPr>
        <a:xfrm>
          <a:off x="4902968" y="2811525"/>
          <a:ext cx="3226971" cy="2581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algn="ctr" defTabSz="977900" rtl="0">
            <a:lnSpc>
              <a:spcPct val="90000"/>
            </a:lnSpc>
            <a:spcBef>
              <a:spcPct val="0"/>
            </a:spcBef>
            <a:spcAft>
              <a:spcPct val="35000"/>
            </a:spcAft>
            <a:buNone/>
          </a:pPr>
          <a:r>
            <a:rPr lang="en-US" sz="2400" kern="1200" dirty="0"/>
            <a:t>T microscopic/focal</a:t>
          </a:r>
        </a:p>
        <a:p>
          <a:pPr marL="0" lvl="0" algn="ctr" defTabSz="977900" rtl="0">
            <a:lnSpc>
              <a:spcPct val="90000"/>
            </a:lnSpc>
            <a:spcBef>
              <a:spcPct val="0"/>
            </a:spcBef>
            <a:spcAft>
              <a:spcPct val="35000"/>
            </a:spcAft>
            <a:buNone/>
          </a:pPr>
          <a:r>
            <a:rPr lang="en-US" sz="2400" kern="1200" dirty="0"/>
            <a:t>less than 1hpf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kern="1200" dirty="0"/>
            <a:t>T extensive/non-focal</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0" kern="1200" dirty="0">
              <a:effectLst/>
              <a:latin typeface="+mn-lt"/>
            </a:rPr>
            <a:t>≥ 1hpf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0" kern="1200" dirty="0">
              <a:effectLst/>
              <a:latin typeface="+mn-lt"/>
            </a:rPr>
            <a:t>Single focus/ multiple foci</a:t>
          </a:r>
        </a:p>
        <a:p>
          <a:pPr marL="0" lvl="0" algn="ctr" defTabSz="977900" rtl="0">
            <a:lnSpc>
              <a:spcPct val="90000"/>
            </a:lnSpc>
            <a:spcBef>
              <a:spcPct val="0"/>
            </a:spcBef>
            <a:spcAft>
              <a:spcPct val="35000"/>
            </a:spcAft>
            <a:buNone/>
          </a:pPr>
          <a:endParaRPr lang="en-US" sz="1400" kern="1200" dirty="0"/>
        </a:p>
      </dsp:txBody>
      <dsp:txXfrm>
        <a:off x="4902968" y="2811525"/>
        <a:ext cx="3226971" cy="25819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B1B6A-BB2A-4020-B947-51AA110F151D}"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47879-5CB8-401F-9549-EFACAE38E768}" type="slidenum">
              <a:rPr lang="en-US" smtClean="0"/>
              <a:t>‹nº›</a:t>
            </a:fld>
            <a:endParaRPr lang="en-US"/>
          </a:p>
        </p:txBody>
      </p:sp>
    </p:spTree>
    <p:extLst>
      <p:ext uri="{BB962C8B-B14F-4D97-AF65-F5344CB8AC3E}">
        <p14:creationId xmlns:p14="http://schemas.microsoft.com/office/powerpoint/2010/main" val="232555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47879-5CB8-401F-9549-EFACAE38E768}" type="slidenum">
              <a:rPr lang="en-US" smtClean="0"/>
              <a:t>1</a:t>
            </a:fld>
            <a:endParaRPr lang="en-US"/>
          </a:p>
        </p:txBody>
      </p:sp>
    </p:spTree>
    <p:extLst>
      <p:ext uri="{BB962C8B-B14F-4D97-AF65-F5344CB8AC3E}">
        <p14:creationId xmlns:p14="http://schemas.microsoft.com/office/powerpoint/2010/main" val="186528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Dusease</a:t>
            </a:r>
            <a:r>
              <a:rPr lang="en-US" dirty="0"/>
              <a:t> p[</a:t>
            </a:r>
            <a:r>
              <a:rPr lang="en-US" dirty="0" err="1"/>
              <a:t>rogression</a:t>
            </a:r>
            <a:r>
              <a:rPr lang="en-US" dirty="0"/>
              <a:t> defined as greater than or equal to pT2</a:t>
            </a:r>
          </a:p>
        </p:txBody>
      </p:sp>
      <p:sp>
        <p:nvSpPr>
          <p:cNvPr id="4" name="Slide Number Placeholder 3"/>
          <p:cNvSpPr>
            <a:spLocks noGrp="1"/>
          </p:cNvSpPr>
          <p:nvPr>
            <p:ph type="sldNum" sz="quarter" idx="5"/>
          </p:nvPr>
        </p:nvSpPr>
        <p:spPr/>
        <p:txBody>
          <a:bodyPr/>
          <a:lstStyle/>
          <a:p>
            <a:fld id="{34047879-5CB8-401F-9549-EFACAE38E768}" type="slidenum">
              <a:rPr lang="en-US" smtClean="0"/>
              <a:t>11</a:t>
            </a:fld>
            <a:endParaRPr lang="en-US"/>
          </a:p>
        </p:txBody>
      </p:sp>
    </p:spTree>
    <p:extLst>
      <p:ext uri="{BB962C8B-B14F-4D97-AF65-F5344CB8AC3E}">
        <p14:creationId xmlns:p14="http://schemas.microsoft.com/office/powerpoint/2010/main" val="3937499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Metastasis more in mixed cases, less in pure LNUC</a:t>
            </a:r>
          </a:p>
        </p:txBody>
      </p:sp>
      <p:sp>
        <p:nvSpPr>
          <p:cNvPr id="4" name="Slide Number Placeholder 3"/>
          <p:cNvSpPr>
            <a:spLocks noGrp="1"/>
          </p:cNvSpPr>
          <p:nvPr>
            <p:ph type="sldNum" sz="quarter" idx="5"/>
          </p:nvPr>
        </p:nvSpPr>
        <p:spPr/>
        <p:txBody>
          <a:bodyPr/>
          <a:lstStyle/>
          <a:p>
            <a:fld id="{34047879-5CB8-401F-9549-EFACAE38E768}" type="slidenum">
              <a:rPr lang="en-US" smtClean="0"/>
              <a:t>15</a:t>
            </a:fld>
            <a:endParaRPr lang="en-US"/>
          </a:p>
        </p:txBody>
      </p:sp>
    </p:spTree>
    <p:extLst>
      <p:ext uri="{BB962C8B-B14F-4D97-AF65-F5344CB8AC3E}">
        <p14:creationId xmlns:p14="http://schemas.microsoft.com/office/powerpoint/2010/main" val="1473319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Aggressive because of late stage of presentation</a:t>
            </a:r>
          </a:p>
        </p:txBody>
      </p:sp>
      <p:sp>
        <p:nvSpPr>
          <p:cNvPr id="4" name="Slide Number Placeholder 3"/>
          <p:cNvSpPr>
            <a:spLocks noGrp="1"/>
          </p:cNvSpPr>
          <p:nvPr>
            <p:ph type="sldNum" sz="quarter" idx="5"/>
          </p:nvPr>
        </p:nvSpPr>
        <p:spPr/>
        <p:txBody>
          <a:bodyPr/>
          <a:lstStyle/>
          <a:p>
            <a:fld id="{34047879-5CB8-401F-9549-EFACAE38E768}" type="slidenum">
              <a:rPr lang="en-US" smtClean="0"/>
              <a:t>20</a:t>
            </a:fld>
            <a:endParaRPr lang="en-US"/>
          </a:p>
        </p:txBody>
      </p:sp>
    </p:spTree>
    <p:extLst>
      <p:ext uri="{BB962C8B-B14F-4D97-AF65-F5344CB8AC3E}">
        <p14:creationId xmlns:p14="http://schemas.microsoft.com/office/powerpoint/2010/main" val="3239736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for CK 5 and CD44 (Mai et al)</a:t>
            </a:r>
          </a:p>
        </p:txBody>
      </p:sp>
      <p:sp>
        <p:nvSpPr>
          <p:cNvPr id="4" name="Slide Number Placeholder 3"/>
          <p:cNvSpPr>
            <a:spLocks noGrp="1"/>
          </p:cNvSpPr>
          <p:nvPr>
            <p:ph type="sldNum" sz="quarter" idx="5"/>
          </p:nvPr>
        </p:nvSpPr>
        <p:spPr/>
        <p:txBody>
          <a:bodyPr/>
          <a:lstStyle/>
          <a:p>
            <a:fld id="{34047879-5CB8-401F-9549-EFACAE38E768}" type="slidenum">
              <a:rPr lang="en-US" smtClean="0"/>
              <a:t>23</a:t>
            </a:fld>
            <a:endParaRPr lang="en-US"/>
          </a:p>
        </p:txBody>
      </p:sp>
    </p:spTree>
    <p:extLst>
      <p:ext uri="{BB962C8B-B14F-4D97-AF65-F5344CB8AC3E}">
        <p14:creationId xmlns:p14="http://schemas.microsoft.com/office/powerpoint/2010/main" val="477793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nested separated from nested subtype. Why?</a:t>
            </a:r>
          </a:p>
          <a:p>
            <a:r>
              <a:rPr lang="en-US" dirty="0"/>
              <a:t>Tubular has been added to microcystic, but these patterns may represent an expanding spectrum of nested Uca</a:t>
            </a:r>
          </a:p>
          <a:p>
            <a:r>
              <a:rPr lang="en-US" dirty="0"/>
              <a:t>Concordance between the TUR and cystectomy specimen is poor in several subtypes, </a:t>
            </a:r>
            <a:r>
              <a:rPr lang="en-US" dirty="0" err="1"/>
              <a:t>esp</a:t>
            </a:r>
            <a:r>
              <a:rPr lang="en-US" dirty="0"/>
              <a:t> with micropapillary carcinomas. Maybe due to sampling, tumor heterogeneity, under recognition and underreporting</a:t>
            </a:r>
          </a:p>
          <a:p>
            <a:r>
              <a:rPr lang="en-US" dirty="0"/>
              <a:t>Any amount of the subtype should be reported. Even &lt;10% </a:t>
            </a:r>
            <a:r>
              <a:rPr lang="en-US" dirty="0" err="1"/>
              <a:t>micropap</a:t>
            </a:r>
            <a:r>
              <a:rPr lang="en-US" dirty="0"/>
              <a:t> associated with poorer survival</a:t>
            </a:r>
          </a:p>
          <a:p>
            <a:r>
              <a:rPr lang="en-US" dirty="0"/>
              <a:t>Nested, large nested and microcystic usually present as &gt;50%</a:t>
            </a:r>
          </a:p>
        </p:txBody>
      </p:sp>
      <p:sp>
        <p:nvSpPr>
          <p:cNvPr id="4" name="Slide Number Placeholder 3"/>
          <p:cNvSpPr>
            <a:spLocks noGrp="1"/>
          </p:cNvSpPr>
          <p:nvPr>
            <p:ph type="sldNum" sz="quarter" idx="5"/>
          </p:nvPr>
        </p:nvSpPr>
        <p:spPr/>
        <p:txBody>
          <a:bodyPr/>
          <a:lstStyle/>
          <a:p>
            <a:fld id="{34047879-5CB8-401F-9549-EFACAE38E768}" type="slidenum">
              <a:rPr lang="en-US" smtClean="0"/>
              <a:t>24</a:t>
            </a:fld>
            <a:endParaRPr lang="en-US"/>
          </a:p>
        </p:txBody>
      </p:sp>
    </p:spTree>
    <p:extLst>
      <p:ext uri="{BB962C8B-B14F-4D97-AF65-F5344CB8AC3E}">
        <p14:creationId xmlns:p14="http://schemas.microsoft.com/office/powerpoint/2010/main" val="179725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is very variable regarding the clinical outcomes of subtypes and D/D, however analysis of the published literature generally shows the following</a:t>
            </a:r>
          </a:p>
        </p:txBody>
      </p:sp>
      <p:sp>
        <p:nvSpPr>
          <p:cNvPr id="4" name="Slide Number Placeholder 3"/>
          <p:cNvSpPr>
            <a:spLocks noGrp="1"/>
          </p:cNvSpPr>
          <p:nvPr>
            <p:ph type="sldNum" sz="quarter" idx="5"/>
          </p:nvPr>
        </p:nvSpPr>
        <p:spPr/>
        <p:txBody>
          <a:bodyPr/>
          <a:lstStyle/>
          <a:p>
            <a:fld id="{34047879-5CB8-401F-9549-EFACAE38E768}" type="slidenum">
              <a:rPr lang="en-US" smtClean="0"/>
              <a:t>25</a:t>
            </a:fld>
            <a:endParaRPr lang="en-US"/>
          </a:p>
        </p:txBody>
      </p:sp>
    </p:spTree>
    <p:extLst>
      <p:ext uri="{BB962C8B-B14F-4D97-AF65-F5344CB8AC3E}">
        <p14:creationId xmlns:p14="http://schemas.microsoft.com/office/powerpoint/2010/main" val="41543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studies referred to is after adjusting for other factors like age, </a:t>
            </a:r>
          </a:p>
        </p:txBody>
      </p:sp>
      <p:sp>
        <p:nvSpPr>
          <p:cNvPr id="4" name="Slide Number Placeholder 3"/>
          <p:cNvSpPr>
            <a:spLocks noGrp="1"/>
          </p:cNvSpPr>
          <p:nvPr>
            <p:ph type="sldNum" sz="quarter" idx="5"/>
          </p:nvPr>
        </p:nvSpPr>
        <p:spPr/>
        <p:txBody>
          <a:bodyPr/>
          <a:lstStyle/>
          <a:p>
            <a:fld id="{34047879-5CB8-401F-9549-EFACAE38E768}" type="slidenum">
              <a:rPr lang="en-US" smtClean="0"/>
              <a:t>26</a:t>
            </a:fld>
            <a:endParaRPr lang="en-US"/>
          </a:p>
        </p:txBody>
      </p:sp>
    </p:spTree>
    <p:extLst>
      <p:ext uri="{BB962C8B-B14F-4D97-AF65-F5344CB8AC3E}">
        <p14:creationId xmlns:p14="http://schemas.microsoft.com/office/powerpoint/2010/main" val="1067083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27</a:t>
            </a:fld>
            <a:endParaRPr lang="en-US"/>
          </a:p>
        </p:txBody>
      </p:sp>
    </p:spTree>
    <p:extLst>
      <p:ext uri="{BB962C8B-B14F-4D97-AF65-F5344CB8AC3E}">
        <p14:creationId xmlns:p14="http://schemas.microsoft.com/office/powerpoint/2010/main" val="3191380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pT1 are a heterogeneous group of tumors  with variable risk of tumor recurrence and progression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Progression risk can vary from 12-54% in clinical behavior and therefore there is a rationale for further </a:t>
            </a:r>
            <a:r>
              <a:rPr lang="en-US" dirty="0" err="1"/>
              <a:t>substratifying</a:t>
            </a:r>
            <a:r>
              <a:rPr lang="en-US" dirty="0"/>
              <a:t> these tumors</a:t>
            </a:r>
          </a:p>
          <a:p>
            <a:endParaRPr lang="en-US" dirty="0"/>
          </a:p>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28</a:t>
            </a:fld>
            <a:endParaRPr lang="en-US"/>
          </a:p>
        </p:txBody>
      </p:sp>
    </p:spTree>
    <p:extLst>
      <p:ext uri="{BB962C8B-B14F-4D97-AF65-F5344CB8AC3E}">
        <p14:creationId xmlns:p14="http://schemas.microsoft.com/office/powerpoint/2010/main" val="406313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47879-5CB8-401F-9549-EFACAE38E768}" type="slidenum">
              <a:rPr lang="en-US" smtClean="0"/>
              <a:t>30</a:t>
            </a:fld>
            <a:endParaRPr lang="en-US"/>
          </a:p>
        </p:txBody>
      </p:sp>
    </p:spTree>
    <p:extLst>
      <p:ext uri="{BB962C8B-B14F-4D97-AF65-F5344CB8AC3E}">
        <p14:creationId xmlns:p14="http://schemas.microsoft.com/office/powerpoint/2010/main" val="305739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presentation  </a:t>
            </a:r>
          </a:p>
        </p:txBody>
      </p:sp>
      <p:sp>
        <p:nvSpPr>
          <p:cNvPr id="4" name="Slide Number Placeholder 3"/>
          <p:cNvSpPr>
            <a:spLocks noGrp="1"/>
          </p:cNvSpPr>
          <p:nvPr>
            <p:ph type="sldNum" sz="quarter" idx="5"/>
          </p:nvPr>
        </p:nvSpPr>
        <p:spPr/>
        <p:txBody>
          <a:bodyPr/>
          <a:lstStyle/>
          <a:p>
            <a:fld id="{34047879-5CB8-401F-9549-EFACAE38E768}" type="slidenum">
              <a:rPr lang="en-US" smtClean="0"/>
              <a:t>3</a:t>
            </a:fld>
            <a:endParaRPr lang="en-US"/>
          </a:p>
        </p:txBody>
      </p:sp>
    </p:spTree>
    <p:extLst>
      <p:ext uri="{BB962C8B-B14F-4D97-AF65-F5344CB8AC3E}">
        <p14:creationId xmlns:p14="http://schemas.microsoft.com/office/powerpoint/2010/main" val="3445151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31</a:t>
            </a:fld>
            <a:endParaRPr lang="en-US"/>
          </a:p>
        </p:txBody>
      </p:sp>
    </p:spTree>
    <p:extLst>
      <p:ext uri="{BB962C8B-B14F-4D97-AF65-F5344CB8AC3E}">
        <p14:creationId xmlns:p14="http://schemas.microsoft.com/office/powerpoint/2010/main" val="4019616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Cut-off of 1.5 mm for depth of invasion</a:t>
            </a:r>
          </a:p>
          <a:p>
            <a:r>
              <a:rPr lang="en-US" dirty="0"/>
              <a:t>ALLICA: Cut off 2.3 mm (10X field) (Aggregate lineal length of invasive carcinoma)</a:t>
            </a:r>
          </a:p>
          <a:p>
            <a:r>
              <a:rPr lang="en-US" dirty="0"/>
              <a:t>Largest contiguous focus: cut off 3.6 mm or greater and &gt;3 foci of invasive  as statistically significant for predicting</a:t>
            </a:r>
          </a:p>
          <a:p>
            <a:r>
              <a:rPr lang="en-US" dirty="0"/>
              <a:t>progression</a:t>
            </a:r>
          </a:p>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32</a:t>
            </a:fld>
            <a:endParaRPr lang="en-US"/>
          </a:p>
        </p:txBody>
      </p:sp>
    </p:spTree>
    <p:extLst>
      <p:ext uri="{BB962C8B-B14F-4D97-AF65-F5344CB8AC3E}">
        <p14:creationId xmlns:p14="http://schemas.microsoft.com/office/powerpoint/2010/main" val="369355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33</a:t>
            </a:fld>
            <a:endParaRPr lang="en-US"/>
          </a:p>
        </p:txBody>
      </p:sp>
    </p:spTree>
    <p:extLst>
      <p:ext uri="{BB962C8B-B14F-4D97-AF65-F5344CB8AC3E}">
        <p14:creationId xmlns:p14="http://schemas.microsoft.com/office/powerpoint/2010/main" val="878165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Head-head comparisons show quantitative better than </a:t>
            </a:r>
            <a:r>
              <a:rPr lang="en-US" dirty="0" err="1"/>
              <a:t>histoanatomic</a:t>
            </a:r>
            <a:endParaRPr lang="en-US" dirty="0"/>
          </a:p>
          <a:p>
            <a:r>
              <a:rPr lang="en-US" dirty="0"/>
              <a:t>In the absence of well-designed prospective studies comparing the various methods there is no consensus</a:t>
            </a:r>
          </a:p>
        </p:txBody>
      </p:sp>
      <p:sp>
        <p:nvSpPr>
          <p:cNvPr id="4" name="Slide Number Placeholder 3"/>
          <p:cNvSpPr>
            <a:spLocks noGrp="1"/>
          </p:cNvSpPr>
          <p:nvPr>
            <p:ph type="sldNum" sz="quarter" idx="5"/>
          </p:nvPr>
        </p:nvSpPr>
        <p:spPr/>
        <p:txBody>
          <a:bodyPr/>
          <a:lstStyle/>
          <a:p>
            <a:fld id="{34047879-5CB8-401F-9549-EFACAE38E768}" type="slidenum">
              <a:rPr lang="en-US" smtClean="0"/>
              <a:t>34</a:t>
            </a:fld>
            <a:endParaRPr lang="en-US"/>
          </a:p>
        </p:txBody>
      </p:sp>
    </p:spTree>
    <p:extLst>
      <p:ext uri="{BB962C8B-B14F-4D97-AF65-F5344CB8AC3E}">
        <p14:creationId xmlns:p14="http://schemas.microsoft.com/office/powerpoint/2010/main" val="4148048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systems are diverse in part due to the study design and statistical analysis. consensus classification system </a:t>
            </a:r>
            <a:r>
              <a:rPr lang="en-US" sz="1800" dirty="0">
                <a:effectLst/>
                <a:latin typeface="AdvOT863180fb"/>
              </a:rPr>
              <a:t>used 1750 MIBC transcriptomic profiles from 18 datasets to compare six molecular classification schemes and derive a consensus classification </a:t>
            </a:r>
            <a:endParaRPr lang="en-US" dirty="0"/>
          </a:p>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36</a:t>
            </a:fld>
            <a:endParaRPr lang="en-US"/>
          </a:p>
        </p:txBody>
      </p:sp>
    </p:spTree>
    <p:extLst>
      <p:ext uri="{BB962C8B-B14F-4D97-AF65-F5344CB8AC3E}">
        <p14:creationId xmlns:p14="http://schemas.microsoft.com/office/powerpoint/2010/main" val="2414555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overlap of the different subtyping schematic using the TCGA data sets. The tumors generally fall into luminal, basal/squamous and neuronal/neuroendocrine </a:t>
            </a:r>
            <a:r>
              <a:rPr lang="en-US" dirty="0" err="1"/>
              <a:t>lbased</a:t>
            </a:r>
            <a:r>
              <a:rPr lang="en-US" dirty="0"/>
              <a:t>, in schemata that recognize them. Molecular subtyping is different in the different systems because of the differences in the study design and analysis. Despite the overlap, there are also differences especially in the stromal and luminal infiltrated categories . There are various molecular subtyping systems which share some similarities/overlap but  there are also highly relevant differences</a:t>
            </a:r>
          </a:p>
          <a:p>
            <a:endParaRPr lang="en-US" dirty="0"/>
          </a:p>
          <a:p>
            <a:r>
              <a:rPr lang="en-US" dirty="0"/>
              <a:t>Lund system does not include stromal and inflammatory signatures</a:t>
            </a:r>
          </a:p>
          <a:p>
            <a:r>
              <a:rPr lang="en-US" dirty="0"/>
              <a:t>While the p53 like in the MDA system is defined by the expression of stromal genes: but this is a heterogeneous group with luminal and basal subtypes when typed using other systems. Therefore using stromal genes may not be a good method to </a:t>
            </a:r>
            <a:r>
              <a:rPr lang="en-US" dirty="0" err="1"/>
              <a:t>cklassify</a:t>
            </a:r>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37</a:t>
            </a:fld>
            <a:endParaRPr lang="en-US"/>
          </a:p>
        </p:txBody>
      </p:sp>
    </p:spTree>
    <p:extLst>
      <p:ext uri="{BB962C8B-B14F-4D97-AF65-F5344CB8AC3E}">
        <p14:creationId xmlns:p14="http://schemas.microsoft.com/office/powerpoint/2010/main" val="3314782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dvOT18499c10.B"/>
              </a:rPr>
              <a:t>Summary of the main characteristics of the consensus classes. From top to bottom, the following characteristics are presented: proportion of consensus classes in the 1750 tumor samples; consensus class names; schematic graphical representation of tumor cells and their microenvironments (immune cells, fibroblasts, and smooth muscle cells); differentiation-based color scale showing features associated with consensus classes, including a luminal-to-basal gradient and neuroendocrine differentiation; and a table displaying the dominant characteristics such as oncogenic mechanisms, mutations, stromal infiltrate, immune infiltrate, histology, clinical characteristics, and median overall survival. </a:t>
            </a:r>
            <a:endParaRPr lang="en-US" dirty="0"/>
          </a:p>
          <a:p>
            <a:r>
              <a:rPr lang="en-US" sz="1800" dirty="0">
                <a:effectLst/>
                <a:latin typeface="AdvOT18499c10.B"/>
              </a:rPr>
              <a:t>Ba/Sq = basal/squamous; </a:t>
            </a:r>
            <a:r>
              <a:rPr lang="en-US" sz="1800" dirty="0" err="1">
                <a:effectLst/>
                <a:latin typeface="AdvOT18499c10.B"/>
              </a:rPr>
              <a:t>LumNS</a:t>
            </a:r>
            <a:r>
              <a:rPr lang="en-US" sz="1800" dirty="0">
                <a:effectLst/>
                <a:latin typeface="AdvOT18499c10.B"/>
              </a:rPr>
              <a:t> = luminal </a:t>
            </a:r>
            <a:r>
              <a:rPr lang="en-US" sz="1800" dirty="0" err="1">
                <a:effectLst/>
                <a:latin typeface="AdvOT18499c10.B"/>
              </a:rPr>
              <a:t>nonspecified</a:t>
            </a:r>
            <a:r>
              <a:rPr lang="en-US" sz="1800" dirty="0">
                <a:effectLst/>
                <a:latin typeface="AdvOT18499c10.B"/>
              </a:rPr>
              <a:t>; </a:t>
            </a:r>
            <a:r>
              <a:rPr lang="en-US" sz="1800" dirty="0" err="1">
                <a:effectLst/>
                <a:latin typeface="AdvOT18499c10.B"/>
              </a:rPr>
              <a:t>LumP</a:t>
            </a:r>
            <a:r>
              <a:rPr lang="en-US" sz="1800" dirty="0">
                <a:effectLst/>
                <a:latin typeface="AdvOT18499c10.B"/>
              </a:rPr>
              <a:t> = luminal papillary; </a:t>
            </a:r>
            <a:r>
              <a:rPr lang="en-US" sz="1800" dirty="0" err="1">
                <a:effectLst/>
                <a:latin typeface="AdvOT18499c10.B"/>
              </a:rPr>
              <a:t>LumU</a:t>
            </a:r>
            <a:r>
              <a:rPr lang="en-US" sz="1800" dirty="0">
                <a:effectLst/>
                <a:latin typeface="AdvOT18499c10.B"/>
              </a:rPr>
              <a:t> = luminal unstable; MIBC = muscle-invasive bladder cancer; NE = neuroendocrine; NK = natural killer </a:t>
            </a:r>
            <a:endParaRPr lang="en-US" dirty="0"/>
          </a:p>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38</a:t>
            </a:fld>
            <a:endParaRPr lang="en-US"/>
          </a:p>
        </p:txBody>
      </p:sp>
    </p:spTree>
    <p:extLst>
      <p:ext uri="{BB962C8B-B14F-4D97-AF65-F5344CB8AC3E}">
        <p14:creationId xmlns:p14="http://schemas.microsoft.com/office/powerpoint/2010/main" val="4120700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 is also mostly luminal, limited studies</a:t>
            </a:r>
          </a:p>
          <a:p>
            <a:r>
              <a:rPr lang="en-US" dirty="0"/>
              <a:t>T1 cancers are also diverse in cell cycle activity and expression of immune signatures</a:t>
            </a:r>
          </a:p>
          <a:p>
            <a:r>
              <a:rPr lang="en-US" dirty="0"/>
              <a:t>Intratumoral heterogeneity is less within homogeneous areas of the tumors; more studies needed</a:t>
            </a:r>
          </a:p>
          <a:p>
            <a:r>
              <a:rPr lang="en-US" dirty="0"/>
              <a:t>More pronounced in </a:t>
            </a:r>
            <a:r>
              <a:rPr lang="en-US" dirty="0" err="1"/>
              <a:t>basisquamous</a:t>
            </a:r>
            <a:r>
              <a:rPr lang="en-US" dirty="0"/>
              <a:t> with respect to recurrence and </a:t>
            </a:r>
            <a:r>
              <a:rPr lang="en-US" dirty="0" err="1"/>
              <a:t>metsatasis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Tumors that do not necessarily fall into one category are often classified differently by different subtyping systems- important to keep in mind while developing a test to guide therapy; also molecular subtypes assigned by different subtypes are not interchangeable</a:t>
            </a:r>
          </a:p>
          <a:p>
            <a:pPr marL="285750" indent="-285750">
              <a:buFont typeface="Arial" panose="020B0604020202020204" pitchFamily="34" charset="0"/>
              <a:buChar char="•"/>
            </a:pPr>
            <a:r>
              <a:rPr lang="en-US" dirty="0"/>
              <a:t>Luminal bladder cancers are biologically diverse</a:t>
            </a:r>
          </a:p>
          <a:p>
            <a:pPr marL="742950" lvl="1" indent="-285750">
              <a:buFont typeface="Arial" panose="020B0604020202020204" pitchFamily="34" charset="0"/>
              <a:buChar char="•"/>
            </a:pPr>
            <a:r>
              <a:rPr lang="en-US" dirty="0"/>
              <a:t>Both because of microenvironment and cancer cell characteristics particularly FGFR3 signaling and RB1 inactivation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39</a:t>
            </a:fld>
            <a:endParaRPr lang="en-US"/>
          </a:p>
        </p:txBody>
      </p:sp>
    </p:spTree>
    <p:extLst>
      <p:ext uri="{BB962C8B-B14F-4D97-AF65-F5344CB8AC3E}">
        <p14:creationId xmlns:p14="http://schemas.microsoft.com/office/powerpoint/2010/main" val="2970048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sz="1200" dirty="0"/>
              <a:t>Tumors with </a:t>
            </a:r>
            <a:r>
              <a:rPr lang="en-US" sz="1200" dirty="0" err="1"/>
              <a:t>genomically</a:t>
            </a:r>
            <a:r>
              <a:rPr lang="en-US" sz="1200" dirty="0"/>
              <a:t> unstable and </a:t>
            </a:r>
            <a:r>
              <a:rPr lang="en-US" sz="1200" dirty="0" err="1"/>
              <a:t>UroB</a:t>
            </a:r>
            <a:r>
              <a:rPr lang="en-US" sz="1200" dirty="0"/>
              <a:t>  molecular subtypes in the Lund system have higher rates of progression</a:t>
            </a:r>
          </a:p>
          <a:p>
            <a:pPr marL="742950" lvl="1" indent="-285750">
              <a:buFont typeface="Arial" panose="020B0604020202020204" pitchFamily="34" charset="0"/>
              <a:buChar char="•"/>
            </a:pPr>
            <a:r>
              <a:rPr lang="en-US" sz="1200" dirty="0"/>
              <a:t>High cell cycle activity and low immune signatures are associated with rapid rate of recurrences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potential role of the use of cell cycle activity and immune signatures in identifying  those with high risk of recurrence and progression</a:t>
            </a:r>
          </a:p>
          <a:p>
            <a:pPr marL="742950" lvl="1" indent="-285750">
              <a:buFont typeface="Arial" panose="020B0604020202020204" pitchFamily="34" charset="0"/>
              <a:buChar char="•"/>
            </a:pPr>
            <a:r>
              <a:rPr lang="en-US" dirty="0"/>
              <a:t>Neoadjuvant platinum-based therapy modestly improves survival in patients with non luminal subtypes (decipher assay) </a:t>
            </a:r>
          </a:p>
          <a:p>
            <a:pPr marL="742950" lvl="1" indent="-285750">
              <a:buFont typeface="Arial" panose="020B0604020202020204" pitchFamily="34" charset="0"/>
              <a:buChar char="•"/>
            </a:pPr>
            <a:r>
              <a:rPr lang="en-US" dirty="0"/>
              <a:t>Genomicaly unstable subtype in Lund system benefits disproportionally to platinum-based therapy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Genomicaly unstable subtype in Lund system benefits disproportionally to platinum-based therapy; These correspond to the luminal unstable of the Consensus system which show ERCC2 gene mutations</a:t>
            </a:r>
          </a:p>
          <a:p>
            <a:endParaRPr lang="en-US" dirty="0"/>
          </a:p>
          <a:p>
            <a:r>
              <a:rPr lang="en-US" dirty="0"/>
              <a:t>Molecular subtypes are less valuable in predicting response to immune checkpoint inhibitor therapy; </a:t>
            </a:r>
            <a:r>
              <a:rPr lang="en-US" dirty="0" err="1"/>
              <a:t>markes</a:t>
            </a:r>
            <a:r>
              <a:rPr lang="en-US" dirty="0"/>
              <a:t> of immune activity better (TMB, infiltration by cytotoxic T lymphocytes and PDL-1 expression)</a:t>
            </a:r>
          </a:p>
        </p:txBody>
      </p:sp>
      <p:sp>
        <p:nvSpPr>
          <p:cNvPr id="4" name="Slide Number Placeholder 3"/>
          <p:cNvSpPr>
            <a:spLocks noGrp="1"/>
          </p:cNvSpPr>
          <p:nvPr>
            <p:ph type="sldNum" sz="quarter" idx="5"/>
          </p:nvPr>
        </p:nvSpPr>
        <p:spPr/>
        <p:txBody>
          <a:bodyPr/>
          <a:lstStyle/>
          <a:p>
            <a:fld id="{34047879-5CB8-401F-9549-EFACAE38E768}" type="slidenum">
              <a:rPr lang="en-US" smtClean="0"/>
              <a:t>40</a:t>
            </a:fld>
            <a:endParaRPr lang="en-US"/>
          </a:p>
        </p:txBody>
      </p:sp>
    </p:spTree>
    <p:extLst>
      <p:ext uri="{BB962C8B-B14F-4D97-AF65-F5344CB8AC3E}">
        <p14:creationId xmlns:p14="http://schemas.microsoft.com/office/powerpoint/2010/main" val="414730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all these potential benefits </a:t>
            </a:r>
          </a:p>
        </p:txBody>
      </p:sp>
      <p:sp>
        <p:nvSpPr>
          <p:cNvPr id="4" name="Slide Number Placeholder 3"/>
          <p:cNvSpPr>
            <a:spLocks noGrp="1"/>
          </p:cNvSpPr>
          <p:nvPr>
            <p:ph type="sldNum" sz="quarter" idx="5"/>
          </p:nvPr>
        </p:nvSpPr>
        <p:spPr/>
        <p:txBody>
          <a:bodyPr/>
          <a:lstStyle/>
          <a:p>
            <a:fld id="{34047879-5CB8-401F-9549-EFACAE38E768}" type="slidenum">
              <a:rPr lang="en-US" smtClean="0"/>
              <a:t>41</a:t>
            </a:fld>
            <a:endParaRPr lang="en-US"/>
          </a:p>
        </p:txBody>
      </p:sp>
    </p:spTree>
    <p:extLst>
      <p:ext uri="{BB962C8B-B14F-4D97-AF65-F5344CB8AC3E}">
        <p14:creationId xmlns:p14="http://schemas.microsoft.com/office/powerpoint/2010/main" val="396301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Dysplasia no longer has a distinct subcategory</a:t>
            </a:r>
          </a:p>
          <a:p>
            <a:r>
              <a:rPr lang="en-US" dirty="0"/>
              <a:t>UPUMP is no longer part of the lexicon of non-invasive urothelial neoplasms</a:t>
            </a:r>
          </a:p>
        </p:txBody>
      </p:sp>
      <p:sp>
        <p:nvSpPr>
          <p:cNvPr id="4" name="Slide Number Placeholder 3"/>
          <p:cNvSpPr>
            <a:spLocks noGrp="1"/>
          </p:cNvSpPr>
          <p:nvPr>
            <p:ph type="sldNum" sz="quarter" idx="5"/>
          </p:nvPr>
        </p:nvSpPr>
        <p:spPr/>
        <p:txBody>
          <a:bodyPr/>
          <a:lstStyle/>
          <a:p>
            <a:fld id="{34047879-5CB8-401F-9549-EFACAE38E768}" type="slidenum">
              <a:rPr lang="en-US" smtClean="0"/>
              <a:t>4</a:t>
            </a:fld>
            <a:endParaRPr lang="en-US"/>
          </a:p>
        </p:txBody>
      </p:sp>
    </p:spTree>
    <p:extLst>
      <p:ext uri="{BB962C8B-B14F-4D97-AF65-F5344CB8AC3E}">
        <p14:creationId xmlns:p14="http://schemas.microsoft.com/office/powerpoint/2010/main" val="300433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dysplasia is no longer a distinct category</a:t>
            </a:r>
          </a:p>
          <a:p>
            <a:r>
              <a:rPr lang="en-US" dirty="0" err="1"/>
              <a:t>Loosey</a:t>
            </a:r>
            <a:r>
              <a:rPr lang="en-US" dirty="0"/>
              <a:t> goosey definition, very subjective </a:t>
            </a:r>
          </a:p>
          <a:p>
            <a:r>
              <a:rPr lang="en-US" dirty="0"/>
              <a:t>Lack of interobserver agreement between even GU pathologists </a:t>
            </a:r>
          </a:p>
          <a:p>
            <a:r>
              <a:rPr lang="en-US" dirty="0"/>
              <a:t>The clinical significance of this diagnosis is not known</a:t>
            </a:r>
          </a:p>
          <a:p>
            <a:r>
              <a:rPr lang="en-US" dirty="0"/>
              <a:t>Clinical surveillance;  no definite therapy </a:t>
            </a:r>
          </a:p>
        </p:txBody>
      </p:sp>
      <p:sp>
        <p:nvSpPr>
          <p:cNvPr id="4" name="Slide Number Placeholder 3"/>
          <p:cNvSpPr>
            <a:spLocks noGrp="1"/>
          </p:cNvSpPr>
          <p:nvPr>
            <p:ph type="sldNum" sz="quarter" idx="5"/>
          </p:nvPr>
        </p:nvSpPr>
        <p:spPr/>
        <p:txBody>
          <a:bodyPr/>
          <a:lstStyle/>
          <a:p>
            <a:fld id="{34047879-5CB8-401F-9549-EFACAE38E768}" type="slidenum">
              <a:rPr lang="en-US" smtClean="0"/>
              <a:t>5</a:t>
            </a:fld>
            <a:endParaRPr lang="en-US"/>
          </a:p>
        </p:txBody>
      </p:sp>
    </p:spTree>
    <p:extLst>
      <p:ext uri="{BB962C8B-B14F-4D97-AF65-F5344CB8AC3E}">
        <p14:creationId xmlns:p14="http://schemas.microsoft.com/office/powerpoint/2010/main" val="136549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Subset of flat urothelial hyperplasia: represent shoulder lesions of low-grade urothelial neoplasms</a:t>
            </a:r>
          </a:p>
          <a:p>
            <a:r>
              <a:rPr lang="en-US" dirty="0"/>
              <a:t>If denovo without h/o papillary tumor, AUP-flat is not as closely related to tented with development of urothelial neoplasia</a:t>
            </a:r>
          </a:p>
          <a:p>
            <a:r>
              <a:rPr lang="en-US" dirty="0"/>
              <a:t>AUP-flat </a:t>
            </a:r>
            <a:r>
              <a:rPr lang="en-US" dirty="0" err="1"/>
              <a:t>assoc</a:t>
            </a:r>
            <a:r>
              <a:rPr lang="en-US" dirty="0"/>
              <a:t> with pap </a:t>
            </a:r>
            <a:r>
              <a:rPr lang="en-US" dirty="0" err="1"/>
              <a:t>uroth</a:t>
            </a:r>
            <a:r>
              <a:rPr lang="en-US" dirty="0"/>
              <a:t> neoplasia may show similar genetic </a:t>
            </a:r>
            <a:r>
              <a:rPr lang="en-US" dirty="0" err="1"/>
              <a:t>alteratios</a:t>
            </a:r>
            <a:r>
              <a:rPr lang="en-US" dirty="0"/>
              <a:t> involving chr 9, 11, 17.. FGFR3 mutations </a:t>
            </a:r>
            <a:r>
              <a:rPr lang="en-US" dirty="0" err="1"/>
              <a:t>etc</a:t>
            </a:r>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6</a:t>
            </a:fld>
            <a:endParaRPr lang="en-US"/>
          </a:p>
        </p:txBody>
      </p:sp>
    </p:spTree>
    <p:extLst>
      <p:ext uri="{BB962C8B-B14F-4D97-AF65-F5344CB8AC3E}">
        <p14:creationId xmlns:p14="http://schemas.microsoft.com/office/powerpoint/2010/main" val="56112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low interobserver reproducibility, because of vague descriptive terms. Majority of folks in the </a:t>
            </a:r>
            <a:r>
              <a:rPr lang="en-US" dirty="0" err="1"/>
              <a:t>iSUP</a:t>
            </a:r>
            <a:r>
              <a:rPr lang="en-US" dirty="0"/>
              <a:t> consensus conference do not diagnose PUNLMP.</a:t>
            </a:r>
          </a:p>
          <a:p>
            <a:r>
              <a:rPr lang="en-US" dirty="0"/>
              <a:t>I don’t know how to make this diagnosis</a:t>
            </a:r>
          </a:p>
        </p:txBody>
      </p:sp>
      <p:sp>
        <p:nvSpPr>
          <p:cNvPr id="4" name="Slide Number Placeholder 3"/>
          <p:cNvSpPr>
            <a:spLocks noGrp="1"/>
          </p:cNvSpPr>
          <p:nvPr>
            <p:ph type="sldNum" sz="quarter" idx="5"/>
          </p:nvPr>
        </p:nvSpPr>
        <p:spPr/>
        <p:txBody>
          <a:bodyPr/>
          <a:lstStyle/>
          <a:p>
            <a:fld id="{34047879-5CB8-401F-9549-EFACAE38E768}" type="slidenum">
              <a:rPr lang="en-US" smtClean="0"/>
              <a:t>7</a:t>
            </a:fld>
            <a:endParaRPr lang="en-US"/>
          </a:p>
        </p:txBody>
      </p:sp>
    </p:spTree>
    <p:extLst>
      <p:ext uri="{BB962C8B-B14F-4D97-AF65-F5344CB8AC3E}">
        <p14:creationId xmlns:p14="http://schemas.microsoft.com/office/powerpoint/2010/main" val="3885554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heterogeneity has been documented in </a:t>
            </a:r>
            <a:r>
              <a:rPr lang="en-US" dirty="0" err="1"/>
              <a:t>upto</a:t>
            </a:r>
            <a:r>
              <a:rPr lang="en-US" dirty="0"/>
              <a:t> 30% of urothelial tumors</a:t>
            </a:r>
          </a:p>
          <a:p>
            <a:r>
              <a:rPr lang="en-US" dirty="0"/>
              <a:t>More studies needed for validation</a:t>
            </a:r>
          </a:p>
          <a:p>
            <a:r>
              <a:rPr lang="en-US" dirty="0"/>
              <a:t>Report the percentage high-grade component in all heterogeneous tumors with &lt;50% HG</a:t>
            </a:r>
          </a:p>
          <a:p>
            <a:r>
              <a:rPr lang="en-US" dirty="0"/>
              <a:t>One study has shown that in mixed tumors even the low-grade areas show increased MIB-1 and CDKN2A deletion showing molecular changes predating morphologic changes</a:t>
            </a:r>
          </a:p>
          <a:p>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8</a:t>
            </a:fld>
            <a:endParaRPr lang="en-US"/>
          </a:p>
        </p:txBody>
      </p:sp>
    </p:spTree>
    <p:extLst>
      <p:ext uri="{BB962C8B-B14F-4D97-AF65-F5344CB8AC3E}">
        <p14:creationId xmlns:p14="http://schemas.microsoft.com/office/powerpoint/2010/main" val="250096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Report the percentage high-grade component in all heterogeneous tumors with &lt;50% HG</a:t>
            </a:r>
          </a:p>
          <a:p>
            <a:r>
              <a:rPr lang="en-US" dirty="0"/>
              <a:t>One study has shown that in mixed tumors even the low-grade areas show increased MIB-1 and CDKN2A deletion showing molecular changes predating morphologic changes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Factors influencing outcome: number, size, focality, presence of CIS, grade and stage of concurrent neoplasms, prior treatment, longer period of follow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Gofrit</a:t>
            </a:r>
            <a:r>
              <a:rPr lang="en-US" dirty="0"/>
              <a:t> et al showed that tumors with &lt;10% high grade treated with IVT behaved like low grade. Reis et al showed that tumors not treated by IVT that had </a:t>
            </a:r>
            <a:r>
              <a:rPr lang="en-US" dirty="0">
                <a:effectLst/>
                <a:latin typeface="Abadi MT Condensed Extra Bold" panose="020B0306030101010103" pitchFamily="34" charset="77"/>
              </a:rPr>
              <a:t>≤ 5% high-grade showed higher grade progression than</a:t>
            </a:r>
            <a:r>
              <a:rPr lang="en-US" dirty="0"/>
              <a:t> low-grade tumors but it was not statistically significant. maybe MG tumors with small component have an intermediate prognosis: worse than LG and better than HG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refinement of grading: Hybrid grading system has been proposed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12121"/>
                </a:solidFill>
                <a:effectLst/>
                <a:latin typeface="BlinkMacSystemFont"/>
              </a:rPr>
              <a:t> In a series of 147 </a:t>
            </a:r>
            <a:r>
              <a:rPr lang="en-US" b="0" i="0" dirty="0" err="1">
                <a:solidFill>
                  <a:srgbClr val="212121"/>
                </a:solidFill>
                <a:effectLst/>
                <a:latin typeface="BlinkMacSystemFont"/>
              </a:rPr>
              <a:t>NMIBCa</a:t>
            </a:r>
            <a:r>
              <a:rPr lang="en-US" b="0" i="0" dirty="0">
                <a:solidFill>
                  <a:srgbClr val="212121"/>
                </a:solidFill>
                <a:effectLst/>
                <a:latin typeface="BlinkMacSystemFont"/>
              </a:rPr>
              <a:t> cases was selected, and the tumors were divided into four subgroups based on the presence of CK20 and/or CK5/6, that is, null (CK20-, CK5/6-), mixed (CK20+, CK5/6+), basal (CK20-, CK5/6+), and luminal (CK20+, CK5/6-) categories. Survival analysis was estimated using the Kaplan-Meier method and the log-rank test. Hazard ratios were calculated by Cox multivariate analysis. The molecular grade included cases with null (n = 89), mixed (n = 6), basal (n = 20), and luminal (n = 32) phenotypes with differences in recurrence-free, progression-free and cancer-specific survival associated with molecular-grade categories in patients with low- or high-grade Ta, or high-grade T1 tumors. The multivariate analysis identified the luminal phenotype as a predictor of more aggressive neoplasms.</a:t>
            </a:r>
            <a:endParaRPr lang="en-US" dirty="0"/>
          </a:p>
        </p:txBody>
      </p:sp>
      <p:sp>
        <p:nvSpPr>
          <p:cNvPr id="4" name="Slide Number Placeholder 3"/>
          <p:cNvSpPr>
            <a:spLocks noGrp="1"/>
          </p:cNvSpPr>
          <p:nvPr>
            <p:ph type="sldNum" sz="quarter" idx="5"/>
          </p:nvPr>
        </p:nvSpPr>
        <p:spPr/>
        <p:txBody>
          <a:bodyPr/>
          <a:lstStyle/>
          <a:p>
            <a:fld id="{34047879-5CB8-401F-9549-EFACAE38E768}" type="slidenum">
              <a:rPr lang="en-US" smtClean="0"/>
              <a:t>9</a:t>
            </a:fld>
            <a:endParaRPr lang="en-US"/>
          </a:p>
        </p:txBody>
      </p:sp>
    </p:spTree>
    <p:extLst>
      <p:ext uri="{BB962C8B-B14F-4D97-AF65-F5344CB8AC3E}">
        <p14:creationId xmlns:p14="http://schemas.microsoft.com/office/powerpoint/2010/main" val="705422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the WHO 1973 or the 2004 grading systems are perfect. So, there was a proposal to opt for a hybrid 3-tier system, which puts PUNLMP and Low-grade into one category, and divides the high-grade categories into G2 and G3 with G3 of the hybrid equivalent to G3 of the WHO 1973 grading system. This has been embraced by 88.7% of the polled ISUP members; with 40% agreeing to move to in the future, once they get comfortable with the histologic criteria</a:t>
            </a:r>
          </a:p>
          <a:p>
            <a:r>
              <a:rPr lang="en-US" dirty="0"/>
              <a:t>Both 1973 and 2024 grading systems are prognostic for tumor progression but not recurrence</a:t>
            </a:r>
          </a:p>
        </p:txBody>
      </p:sp>
      <p:sp>
        <p:nvSpPr>
          <p:cNvPr id="4" name="Slide Number Placeholder 3"/>
          <p:cNvSpPr>
            <a:spLocks noGrp="1"/>
          </p:cNvSpPr>
          <p:nvPr>
            <p:ph type="sldNum" sz="quarter" idx="5"/>
          </p:nvPr>
        </p:nvSpPr>
        <p:spPr/>
        <p:txBody>
          <a:bodyPr/>
          <a:lstStyle/>
          <a:p>
            <a:fld id="{34047879-5CB8-401F-9549-EFACAE38E768}" type="slidenum">
              <a:rPr lang="en-US" smtClean="0"/>
              <a:t>10</a:t>
            </a:fld>
            <a:endParaRPr lang="en-US"/>
          </a:p>
        </p:txBody>
      </p:sp>
    </p:spTree>
    <p:extLst>
      <p:ext uri="{BB962C8B-B14F-4D97-AF65-F5344CB8AC3E}">
        <p14:creationId xmlns:p14="http://schemas.microsoft.com/office/powerpoint/2010/main" val="4151710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0AEE-3729-FC4F-5DC6-7E71DBF152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B981C8-3353-71BC-A5BE-F2F2D7731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30315A-DB0E-0EA7-70BD-B05E64BEDC2C}"/>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5" name="Footer Placeholder 4">
            <a:extLst>
              <a:ext uri="{FF2B5EF4-FFF2-40B4-BE49-F238E27FC236}">
                <a16:creationId xmlns:a16="http://schemas.microsoft.com/office/drawing/2014/main" id="{874762EC-E8FE-E756-F15B-4F0003868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340349-6C7E-EE91-E818-491019C145C8}"/>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367514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C478-7C7E-8DDC-2432-2C789F716D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957EEC-7A8F-551D-48A3-F1FAEF20B0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96F7C-E56C-EE5B-5B3D-EF9AB4498488}"/>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5" name="Footer Placeholder 4">
            <a:extLst>
              <a:ext uri="{FF2B5EF4-FFF2-40B4-BE49-F238E27FC236}">
                <a16:creationId xmlns:a16="http://schemas.microsoft.com/office/drawing/2014/main" id="{D893954B-B2CF-B220-932D-E6139431F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A4C39-E555-BCA6-174A-46652F083D1D}"/>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148938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9274C-F611-F9D8-69F8-2D256ABD1F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14E30A-6EC5-E4CE-DE47-B3551194B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D3EFA-327C-53C8-E16E-BB3EF66853C8}"/>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5" name="Footer Placeholder 4">
            <a:extLst>
              <a:ext uri="{FF2B5EF4-FFF2-40B4-BE49-F238E27FC236}">
                <a16:creationId xmlns:a16="http://schemas.microsoft.com/office/drawing/2014/main" id="{8534546A-8B7D-D5EB-F513-AB2C26901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B13BD-6968-36AD-E0C7-C66DDC3A7235}"/>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3962811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6884" y="300292"/>
            <a:ext cx="10858233" cy="810754"/>
          </a:xfrm>
          <a:prstGeom prst="rect">
            <a:avLst/>
          </a:prstGeom>
        </p:spPr>
        <p:txBody>
          <a:bodyPr anchor="t">
            <a:noAutofit/>
          </a:bodyPr>
          <a:lstStyle>
            <a:lvl1pPr algn="ctr">
              <a:lnSpc>
                <a:spcPts val="6134"/>
              </a:lnSpc>
              <a:defRPr sz="42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666750" y="2025445"/>
            <a:ext cx="10858500" cy="3284179"/>
          </a:xfrm>
          <a:prstGeom prst="rect">
            <a:avLst/>
          </a:prstGeom>
        </p:spPr>
        <p:txBody>
          <a:bodyPr/>
          <a:lstStyle>
            <a:lvl1pPr marL="0" indent="0" algn="ctr">
              <a:lnSpc>
                <a:spcPts val="4000"/>
              </a:lnSpc>
              <a:spcBef>
                <a:spcPts val="1600"/>
              </a:spcBef>
              <a:buNone/>
              <a:defRPr sz="3334">
                <a:solidFill>
                  <a:schemeClr val="bg1"/>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323469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E73E-8769-9E04-AE65-1BDD6ACDE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3F077B-9E74-3BA7-93C4-EA54DB306D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CF69C-43E0-7AFB-08B2-9ED978F280A4}"/>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5" name="Footer Placeholder 4">
            <a:extLst>
              <a:ext uri="{FF2B5EF4-FFF2-40B4-BE49-F238E27FC236}">
                <a16:creationId xmlns:a16="http://schemas.microsoft.com/office/drawing/2014/main" id="{21E8E7BA-8657-FF4A-251F-E6D039DD6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7CDF8-5E5C-91C8-F60F-32F5CCAD102C}"/>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198374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73129-F4AA-B269-9F18-51CF452F21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CA4E3-54CD-2C55-9DC3-E4E719201F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E5C510-B93A-45DC-3373-DFDC869B14A0}"/>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5" name="Footer Placeholder 4">
            <a:extLst>
              <a:ext uri="{FF2B5EF4-FFF2-40B4-BE49-F238E27FC236}">
                <a16:creationId xmlns:a16="http://schemas.microsoft.com/office/drawing/2014/main" id="{8E4B0C26-3361-23EC-969E-459715215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CE8B9-2BB3-22CD-09DB-C4F11DBEC837}"/>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115145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C71D-4487-A9BB-6C9D-695F328FD0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82E54-EFBD-E5CA-856A-2CCC1649F9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52007-064F-855F-7C44-425F607C6E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2BA2C1-BE2D-F1D1-F8ED-B6791F189682}"/>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6" name="Footer Placeholder 5">
            <a:extLst>
              <a:ext uri="{FF2B5EF4-FFF2-40B4-BE49-F238E27FC236}">
                <a16:creationId xmlns:a16="http://schemas.microsoft.com/office/drawing/2014/main" id="{872F0995-8797-ED32-1F63-6A1C053B7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A3FF74-88B0-5F74-B68E-8D452F6DAC10}"/>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138497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2AE0-5007-4F0D-9A18-0268A8F902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53B8FC-1F3F-66A3-5576-DE74FAAF62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6D71E0-EB1B-91E1-935B-D949A72E21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EF9862-52D8-4FC7-48B6-16EF6673A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6F3D4-0220-BC78-9DAC-E9476F5773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3066D3-8516-3EBB-3088-340792416D68}"/>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8" name="Footer Placeholder 7">
            <a:extLst>
              <a:ext uri="{FF2B5EF4-FFF2-40B4-BE49-F238E27FC236}">
                <a16:creationId xmlns:a16="http://schemas.microsoft.com/office/drawing/2014/main" id="{D95AE101-764A-88F6-3631-EE7D69D43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EA273C-A53E-541C-6A0E-DD9E00E0BFA4}"/>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3177595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55346-4DAC-D2EF-A154-67118FF43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FF67E2-A576-C916-38E6-3AC8D3B1353C}"/>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4" name="Footer Placeholder 3">
            <a:extLst>
              <a:ext uri="{FF2B5EF4-FFF2-40B4-BE49-F238E27FC236}">
                <a16:creationId xmlns:a16="http://schemas.microsoft.com/office/drawing/2014/main" id="{D0702E1A-588A-FF7A-B70E-C09C4EC981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FB6BEF-493F-C0FB-A076-9C4786CCB0AA}"/>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113551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D675ED-38A9-5783-4A0A-7E7F2ABBC6D5}"/>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3" name="Footer Placeholder 2">
            <a:extLst>
              <a:ext uri="{FF2B5EF4-FFF2-40B4-BE49-F238E27FC236}">
                <a16:creationId xmlns:a16="http://schemas.microsoft.com/office/drawing/2014/main" id="{0AE1EDDC-589A-F84A-9BF8-0A8F94EC10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F3CE6F-7614-3F3C-7302-6C37A3C075CB}"/>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160399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E093-EA3B-04C1-91B8-E58A05FA8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D79C26-2AD8-84DC-0AB6-E3C1424BB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F17376-C859-849B-9508-CEA85F480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1209C-BF0F-D62F-4871-B03EDB98C01E}"/>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6" name="Footer Placeholder 5">
            <a:extLst>
              <a:ext uri="{FF2B5EF4-FFF2-40B4-BE49-F238E27FC236}">
                <a16:creationId xmlns:a16="http://schemas.microsoft.com/office/drawing/2014/main" id="{F1FB1DBF-514E-ECFF-78C7-88955BE0D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581EF-587C-97CE-AF98-A9E9A831C870}"/>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182575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0B62-36C6-85D7-BE33-8F08DC097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AA1A11-E3FE-9CA0-1F2A-279FEC302D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3387D5-A96A-FDE6-CACD-260A72F74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CE3380-20CB-D655-C57E-BC8BB20C5BDD}"/>
              </a:ext>
            </a:extLst>
          </p:cNvPr>
          <p:cNvSpPr>
            <a:spLocks noGrp="1"/>
          </p:cNvSpPr>
          <p:nvPr>
            <p:ph type="dt" sz="half" idx="10"/>
          </p:nvPr>
        </p:nvSpPr>
        <p:spPr/>
        <p:txBody>
          <a:bodyPr/>
          <a:lstStyle/>
          <a:p>
            <a:fld id="{B76D2E8F-DDDF-464D-AF39-4A086AD17B41}" type="datetimeFigureOut">
              <a:rPr lang="en-US" smtClean="0"/>
              <a:t>5/30/2024</a:t>
            </a:fld>
            <a:endParaRPr lang="en-US"/>
          </a:p>
        </p:txBody>
      </p:sp>
      <p:sp>
        <p:nvSpPr>
          <p:cNvPr id="6" name="Footer Placeholder 5">
            <a:extLst>
              <a:ext uri="{FF2B5EF4-FFF2-40B4-BE49-F238E27FC236}">
                <a16:creationId xmlns:a16="http://schemas.microsoft.com/office/drawing/2014/main" id="{08193849-A958-CD3A-F7B5-DEDBBA154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28F2B-993B-D18C-E8AD-151FB460DB12}"/>
              </a:ext>
            </a:extLst>
          </p:cNvPr>
          <p:cNvSpPr>
            <a:spLocks noGrp="1"/>
          </p:cNvSpPr>
          <p:nvPr>
            <p:ph type="sldNum" sz="quarter" idx="12"/>
          </p:nvPr>
        </p:nvSpPr>
        <p:spPr/>
        <p:txBody>
          <a:bodyPr/>
          <a:lstStyle/>
          <a:p>
            <a:fld id="{86A6F2BB-9779-4C2A-B8BA-9B938AE7525C}" type="slidenum">
              <a:rPr lang="en-US" smtClean="0"/>
              <a:t>‹nº›</a:t>
            </a:fld>
            <a:endParaRPr lang="en-US"/>
          </a:p>
        </p:txBody>
      </p:sp>
    </p:spTree>
    <p:extLst>
      <p:ext uri="{BB962C8B-B14F-4D97-AF65-F5344CB8AC3E}">
        <p14:creationId xmlns:p14="http://schemas.microsoft.com/office/powerpoint/2010/main" val="285472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D872DB-8427-C4B3-98B0-842A03617D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0C7687-AE14-B8FD-B8EE-756E4B6F63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D1B02-FF0C-D38C-CD77-154D4D0FFF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D2E8F-DDDF-464D-AF39-4A086AD17B41}" type="datetimeFigureOut">
              <a:rPr lang="en-US" smtClean="0"/>
              <a:t>5/30/2024</a:t>
            </a:fld>
            <a:endParaRPr lang="en-US"/>
          </a:p>
        </p:txBody>
      </p:sp>
      <p:sp>
        <p:nvSpPr>
          <p:cNvPr id="5" name="Footer Placeholder 4">
            <a:extLst>
              <a:ext uri="{FF2B5EF4-FFF2-40B4-BE49-F238E27FC236}">
                <a16:creationId xmlns:a16="http://schemas.microsoft.com/office/drawing/2014/main" id="{8D527AE7-B97B-04B6-4561-29A61D9F4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358A46-6116-6042-0676-7391AE3E1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6F2BB-9779-4C2A-B8BA-9B938AE7525C}" type="slidenum">
              <a:rPr lang="en-US" smtClean="0"/>
              <a:t>‹nº›</a:t>
            </a:fld>
            <a:endParaRPr lang="en-US"/>
          </a:p>
        </p:txBody>
      </p:sp>
    </p:spTree>
    <p:extLst>
      <p:ext uri="{BB962C8B-B14F-4D97-AF65-F5344CB8AC3E}">
        <p14:creationId xmlns:p14="http://schemas.microsoft.com/office/powerpoint/2010/main" val="2887749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customXml" Target="../../customXml/item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F057-3D3F-1243-5971-C99B7E78A0F4}"/>
              </a:ext>
            </a:extLst>
          </p:cNvPr>
          <p:cNvSpPr>
            <a:spLocks noGrp="1"/>
          </p:cNvSpPr>
          <p:nvPr>
            <p:ph type="ctrTitle"/>
          </p:nvPr>
        </p:nvSpPr>
        <p:spPr>
          <a:xfrm>
            <a:off x="1524000" y="969963"/>
            <a:ext cx="9144000" cy="2387600"/>
          </a:xfrm>
        </p:spPr>
        <p:txBody>
          <a:bodyPr/>
          <a:lstStyle/>
          <a:p>
            <a:r>
              <a:rPr lang="en-US" b="1" dirty="0"/>
              <a:t>Updates on Urothelial Neoplasms</a:t>
            </a:r>
          </a:p>
        </p:txBody>
      </p:sp>
      <p:sp>
        <p:nvSpPr>
          <p:cNvPr id="3" name="Subtitle 2">
            <a:extLst>
              <a:ext uri="{FF2B5EF4-FFF2-40B4-BE49-F238E27FC236}">
                <a16:creationId xmlns:a16="http://schemas.microsoft.com/office/drawing/2014/main" id="{FEB75A9D-D517-2AB2-EEFB-D10944CCA9F4}"/>
              </a:ext>
            </a:extLst>
          </p:cNvPr>
          <p:cNvSpPr>
            <a:spLocks noGrp="1"/>
          </p:cNvSpPr>
          <p:nvPr>
            <p:ph type="subTitle" idx="1"/>
          </p:nvPr>
        </p:nvSpPr>
        <p:spPr>
          <a:xfrm>
            <a:off x="1524000" y="3690938"/>
            <a:ext cx="9144000" cy="1655762"/>
          </a:xfrm>
        </p:spPr>
        <p:txBody>
          <a:bodyPr/>
          <a:lstStyle/>
          <a:p>
            <a:r>
              <a:rPr lang="en-US" b="1" dirty="0"/>
              <a:t>Manju Aron MD</a:t>
            </a:r>
          </a:p>
          <a:p>
            <a:r>
              <a:rPr lang="en-US" b="1" dirty="0"/>
              <a:t>Keck School of Medicine</a:t>
            </a:r>
          </a:p>
          <a:p>
            <a:r>
              <a:rPr lang="en-US" b="1" dirty="0"/>
              <a:t>University of Southern California, USA</a:t>
            </a:r>
          </a:p>
          <a:p>
            <a:endParaRPr lang="en-US" dirty="0"/>
          </a:p>
        </p:txBody>
      </p:sp>
    </p:spTree>
    <p:extLst>
      <p:ext uri="{BB962C8B-B14F-4D97-AF65-F5344CB8AC3E}">
        <p14:creationId xmlns:p14="http://schemas.microsoft.com/office/powerpoint/2010/main" val="1426864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human brain&#10;&#10;Description automatically generated">
            <a:extLst>
              <a:ext uri="{FF2B5EF4-FFF2-40B4-BE49-F238E27FC236}">
                <a16:creationId xmlns:a16="http://schemas.microsoft.com/office/drawing/2014/main" id="{A6B36D89-9260-2EA9-FE21-A5F49D982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31" y="16802"/>
            <a:ext cx="10919460" cy="6819900"/>
          </a:xfrm>
          <a:prstGeom prst="rect">
            <a:avLst/>
          </a:prstGeom>
        </p:spPr>
      </p:pic>
      <p:sp>
        <p:nvSpPr>
          <p:cNvPr id="5" name="TextBox 4">
            <a:extLst>
              <a:ext uri="{FF2B5EF4-FFF2-40B4-BE49-F238E27FC236}">
                <a16:creationId xmlns:a16="http://schemas.microsoft.com/office/drawing/2014/main" id="{54BFE6F2-E8B2-C273-E0A5-29F456EC5C1E}"/>
              </a:ext>
            </a:extLst>
          </p:cNvPr>
          <p:cNvSpPr txBox="1"/>
          <p:nvPr/>
        </p:nvSpPr>
        <p:spPr>
          <a:xfrm>
            <a:off x="10558129" y="6379533"/>
            <a:ext cx="1552355" cy="461665"/>
          </a:xfrm>
          <a:prstGeom prst="rect">
            <a:avLst/>
          </a:prstGeom>
          <a:noFill/>
        </p:spPr>
        <p:txBody>
          <a:bodyPr wrap="square" rtlCol="0">
            <a:spAutoFit/>
          </a:bodyPr>
          <a:lstStyle/>
          <a:p>
            <a:r>
              <a:rPr lang="pt-BR" sz="1200" dirty="0"/>
              <a:t>Am J Surg Pathol 2024;48:e1–e10</a:t>
            </a:r>
            <a:endParaRPr lang="en-US" sz="1200" dirty="0"/>
          </a:p>
        </p:txBody>
      </p:sp>
      <p:sp>
        <p:nvSpPr>
          <p:cNvPr id="6" name="Oval 5">
            <a:extLst>
              <a:ext uri="{FF2B5EF4-FFF2-40B4-BE49-F238E27FC236}">
                <a16:creationId xmlns:a16="http://schemas.microsoft.com/office/drawing/2014/main" id="{A4BBD9ED-5B5B-0500-7ED3-54EE7DAC5ED8}"/>
              </a:ext>
            </a:extLst>
          </p:cNvPr>
          <p:cNvSpPr/>
          <p:nvPr/>
        </p:nvSpPr>
        <p:spPr>
          <a:xfrm>
            <a:off x="6869037" y="6379533"/>
            <a:ext cx="1552355" cy="47846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A1F389-E19F-8117-0134-E618B32D4226}"/>
              </a:ext>
            </a:extLst>
          </p:cNvPr>
          <p:cNvSpPr txBox="1"/>
          <p:nvPr/>
        </p:nvSpPr>
        <p:spPr>
          <a:xfrm>
            <a:off x="10187354" y="5333995"/>
            <a:ext cx="1881554" cy="923330"/>
          </a:xfrm>
          <a:prstGeom prst="rect">
            <a:avLst/>
          </a:prstGeom>
          <a:noFill/>
        </p:spPr>
        <p:txBody>
          <a:bodyPr wrap="square" rtlCol="0">
            <a:spAutoFit/>
          </a:bodyPr>
          <a:lstStyle/>
          <a:p>
            <a:r>
              <a:rPr lang="en-US" dirty="0"/>
              <a:t>Defining histological criteria</a:t>
            </a:r>
          </a:p>
        </p:txBody>
      </p:sp>
      <p:sp>
        <p:nvSpPr>
          <p:cNvPr id="8" name="Arrow: Left 7">
            <a:extLst>
              <a:ext uri="{FF2B5EF4-FFF2-40B4-BE49-F238E27FC236}">
                <a16:creationId xmlns:a16="http://schemas.microsoft.com/office/drawing/2014/main" id="{27722C93-2A9F-D2AC-A319-59ABA9C007C4}"/>
              </a:ext>
            </a:extLst>
          </p:cNvPr>
          <p:cNvSpPr/>
          <p:nvPr/>
        </p:nvSpPr>
        <p:spPr>
          <a:xfrm rot="20393308">
            <a:off x="8551973" y="6195646"/>
            <a:ext cx="1008185" cy="330425"/>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6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3EC209D6-DD20-220F-9F22-A697FB155E6D}"/>
              </a:ext>
            </a:extLst>
          </p:cNvPr>
          <p:cNvGraphicFramePr>
            <a:graphicFrameLocks noGrp="1"/>
          </p:cNvGraphicFramePr>
          <p:nvPr>
            <p:extLst>
              <p:ext uri="{D42A27DB-BD31-4B8C-83A1-F6EECF244321}">
                <p14:modId xmlns:p14="http://schemas.microsoft.com/office/powerpoint/2010/main" val="1127581219"/>
              </p:ext>
            </p:extLst>
          </p:nvPr>
        </p:nvGraphicFramePr>
        <p:xfrm>
          <a:off x="770963" y="1990165"/>
          <a:ext cx="10990732" cy="3944470"/>
        </p:xfrm>
        <a:graphic>
          <a:graphicData uri="http://schemas.openxmlformats.org/drawingml/2006/table">
            <a:tbl>
              <a:tblPr firstRow="1" bandRow="1">
                <a:tableStyleId>{5C22544A-7EE6-4342-B048-85BDC9FD1C3A}</a:tableStyleId>
              </a:tblPr>
              <a:tblGrid>
                <a:gridCol w="3521105">
                  <a:extLst>
                    <a:ext uri="{9D8B030D-6E8A-4147-A177-3AD203B41FA5}">
                      <a16:colId xmlns:a16="http://schemas.microsoft.com/office/drawing/2014/main" val="2075629859"/>
                    </a:ext>
                  </a:extLst>
                </a:gridCol>
                <a:gridCol w="3453438">
                  <a:extLst>
                    <a:ext uri="{9D8B030D-6E8A-4147-A177-3AD203B41FA5}">
                      <a16:colId xmlns:a16="http://schemas.microsoft.com/office/drawing/2014/main" val="3463140265"/>
                    </a:ext>
                  </a:extLst>
                </a:gridCol>
                <a:gridCol w="4016189">
                  <a:extLst>
                    <a:ext uri="{9D8B030D-6E8A-4147-A177-3AD203B41FA5}">
                      <a16:colId xmlns:a16="http://schemas.microsoft.com/office/drawing/2014/main" val="1308165715"/>
                    </a:ext>
                  </a:extLst>
                </a:gridCol>
              </a:tblGrid>
              <a:tr h="824188">
                <a:tc>
                  <a:txBody>
                    <a:bodyPr/>
                    <a:lstStyle/>
                    <a:p>
                      <a:r>
                        <a:rPr lang="en-US" sz="4000" dirty="0"/>
                        <a:t>WHO 1973</a:t>
                      </a:r>
                    </a:p>
                  </a:txBody>
                  <a:tcPr/>
                </a:tc>
                <a:tc>
                  <a:txBody>
                    <a:bodyPr/>
                    <a:lstStyle/>
                    <a:p>
                      <a:r>
                        <a:rPr lang="en-US" sz="4000" dirty="0"/>
                        <a:t>WHO 2004</a:t>
                      </a:r>
                    </a:p>
                  </a:txBody>
                  <a:tcPr/>
                </a:tc>
                <a:tc>
                  <a:txBody>
                    <a:bodyPr/>
                    <a:lstStyle/>
                    <a:p>
                      <a:r>
                        <a:rPr lang="en-US" sz="4000" dirty="0"/>
                        <a:t>Hybrid</a:t>
                      </a:r>
                    </a:p>
                  </a:txBody>
                  <a:tcPr/>
                </a:tc>
                <a:extLst>
                  <a:ext uri="{0D108BD9-81ED-4DB2-BD59-A6C34878D82A}">
                    <a16:rowId xmlns:a16="http://schemas.microsoft.com/office/drawing/2014/main" val="868179148"/>
                  </a:ext>
                </a:extLst>
              </a:tr>
              <a:tr h="824188">
                <a:tc>
                  <a:txBody>
                    <a:bodyPr/>
                    <a:lstStyle/>
                    <a:p>
                      <a:r>
                        <a:rPr lang="en-US" sz="3200" dirty="0"/>
                        <a:t>Grade 1:    2.8 %</a:t>
                      </a:r>
                    </a:p>
                  </a:txBody>
                  <a:tcPr/>
                </a:tc>
                <a:tc>
                  <a:txBody>
                    <a:bodyPr/>
                    <a:lstStyle/>
                    <a:p>
                      <a:r>
                        <a:rPr lang="en-US" sz="3200" dirty="0"/>
                        <a:t>Low Grade:  3.2%</a:t>
                      </a:r>
                    </a:p>
                  </a:txBody>
                  <a:tcPr/>
                </a:tc>
                <a:tc>
                  <a:txBody>
                    <a:bodyPr/>
                    <a:lstStyle/>
                    <a:p>
                      <a:r>
                        <a:rPr lang="en-US" sz="3200" dirty="0"/>
                        <a:t>Low Grade: 3.2%</a:t>
                      </a:r>
                    </a:p>
                  </a:txBody>
                  <a:tcPr/>
                </a:tc>
                <a:extLst>
                  <a:ext uri="{0D108BD9-81ED-4DB2-BD59-A6C34878D82A}">
                    <a16:rowId xmlns:a16="http://schemas.microsoft.com/office/drawing/2014/main" val="3254107180"/>
                  </a:ext>
                </a:extLst>
              </a:tr>
              <a:tr h="1148047">
                <a:tc>
                  <a:txBody>
                    <a:bodyPr/>
                    <a:lstStyle/>
                    <a:p>
                      <a:r>
                        <a:rPr lang="en-US" sz="3200" dirty="0"/>
                        <a:t>Grade 2:  14.7%</a:t>
                      </a:r>
                    </a:p>
                  </a:txBody>
                  <a:tcPr/>
                </a:tc>
                <a:tc>
                  <a:txBody>
                    <a:bodyPr/>
                    <a:lstStyle/>
                    <a:p>
                      <a:r>
                        <a:rPr lang="en-US" sz="3200" dirty="0"/>
                        <a:t>High grade:  35.8%</a:t>
                      </a:r>
                    </a:p>
                  </a:txBody>
                  <a:tcPr/>
                </a:tc>
                <a:tc>
                  <a:txBody>
                    <a:bodyPr/>
                    <a:lstStyle/>
                    <a:p>
                      <a:r>
                        <a:rPr lang="en-US" sz="3200" dirty="0"/>
                        <a:t>High grade G2: 27%</a:t>
                      </a:r>
                    </a:p>
                  </a:txBody>
                  <a:tcPr/>
                </a:tc>
                <a:extLst>
                  <a:ext uri="{0D108BD9-81ED-4DB2-BD59-A6C34878D82A}">
                    <a16:rowId xmlns:a16="http://schemas.microsoft.com/office/drawing/2014/main" val="564457974"/>
                  </a:ext>
                </a:extLst>
              </a:tr>
              <a:tr h="1148047">
                <a:tc>
                  <a:txBody>
                    <a:bodyPr/>
                    <a:lstStyle/>
                    <a:p>
                      <a:r>
                        <a:rPr lang="en-US" sz="3200" dirty="0"/>
                        <a:t>Grade 3:     44%</a:t>
                      </a:r>
                    </a:p>
                  </a:txBody>
                  <a:tcPr/>
                </a:tc>
                <a:tc>
                  <a:txBody>
                    <a:bodyPr/>
                    <a:lstStyle/>
                    <a:p>
                      <a:endParaRPr lang="en-US" sz="3200" dirty="0"/>
                    </a:p>
                  </a:txBody>
                  <a:tcPr/>
                </a:tc>
                <a:tc>
                  <a:txBody>
                    <a:bodyPr/>
                    <a:lstStyle/>
                    <a:p>
                      <a:r>
                        <a:rPr lang="en-US" sz="3200" dirty="0"/>
                        <a:t>High Grade G3: 44%</a:t>
                      </a:r>
                    </a:p>
                  </a:txBody>
                  <a:tcPr/>
                </a:tc>
                <a:extLst>
                  <a:ext uri="{0D108BD9-81ED-4DB2-BD59-A6C34878D82A}">
                    <a16:rowId xmlns:a16="http://schemas.microsoft.com/office/drawing/2014/main" val="1790525266"/>
                  </a:ext>
                </a:extLst>
              </a:tr>
            </a:tbl>
          </a:graphicData>
        </a:graphic>
      </p:graphicFrame>
      <p:sp>
        <p:nvSpPr>
          <p:cNvPr id="2" name="TextBox 1">
            <a:extLst>
              <a:ext uri="{FF2B5EF4-FFF2-40B4-BE49-F238E27FC236}">
                <a16:creationId xmlns:a16="http://schemas.microsoft.com/office/drawing/2014/main" id="{CA662CD2-EDDA-3BBD-9719-13BD66138AB2}"/>
              </a:ext>
            </a:extLst>
          </p:cNvPr>
          <p:cNvSpPr txBox="1"/>
          <p:nvPr/>
        </p:nvSpPr>
        <p:spPr>
          <a:xfrm>
            <a:off x="2133597" y="125506"/>
            <a:ext cx="8516474" cy="830997"/>
          </a:xfrm>
          <a:prstGeom prst="rect">
            <a:avLst/>
          </a:prstGeom>
          <a:noFill/>
        </p:spPr>
        <p:txBody>
          <a:bodyPr wrap="square" rtlCol="0">
            <a:spAutoFit/>
          </a:bodyPr>
          <a:lstStyle/>
          <a:p>
            <a:r>
              <a:rPr lang="en-US" sz="4800" dirty="0"/>
              <a:t>5-Year Disease Progression Rate</a:t>
            </a:r>
          </a:p>
        </p:txBody>
      </p:sp>
      <p:sp>
        <p:nvSpPr>
          <p:cNvPr id="4" name="TextBox 3">
            <a:extLst>
              <a:ext uri="{FF2B5EF4-FFF2-40B4-BE49-F238E27FC236}">
                <a16:creationId xmlns:a16="http://schemas.microsoft.com/office/drawing/2014/main" id="{4BF397EA-CBF9-47F5-D09E-29392074B270}"/>
              </a:ext>
            </a:extLst>
          </p:cNvPr>
          <p:cNvSpPr txBox="1"/>
          <p:nvPr/>
        </p:nvSpPr>
        <p:spPr>
          <a:xfrm>
            <a:off x="9717741" y="6379533"/>
            <a:ext cx="2392743" cy="276999"/>
          </a:xfrm>
          <a:prstGeom prst="rect">
            <a:avLst/>
          </a:prstGeom>
          <a:noFill/>
        </p:spPr>
        <p:txBody>
          <a:bodyPr wrap="square" rtlCol="0">
            <a:spAutoFit/>
          </a:bodyPr>
          <a:lstStyle/>
          <a:p>
            <a:r>
              <a:rPr lang="pt-BR" sz="1200" dirty="0"/>
              <a:t>Am J Surg Pathol 2024;48:e1–e10</a:t>
            </a:r>
            <a:endParaRPr lang="en-US" sz="1200" dirty="0"/>
          </a:p>
        </p:txBody>
      </p:sp>
    </p:spTree>
    <p:extLst>
      <p:ext uri="{BB962C8B-B14F-4D97-AF65-F5344CB8AC3E}">
        <p14:creationId xmlns:p14="http://schemas.microsoft.com/office/powerpoint/2010/main" val="2153612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60860B-B304-5B11-86DD-20E15F3B8301}"/>
              </a:ext>
            </a:extLst>
          </p:cNvPr>
          <p:cNvSpPr txBox="1"/>
          <p:nvPr/>
        </p:nvSpPr>
        <p:spPr>
          <a:xfrm>
            <a:off x="1925619" y="841491"/>
            <a:ext cx="8573845" cy="923330"/>
          </a:xfrm>
          <a:prstGeom prst="rect">
            <a:avLst/>
          </a:prstGeom>
          <a:noFill/>
        </p:spPr>
        <p:txBody>
          <a:bodyPr wrap="square" rtlCol="0">
            <a:spAutoFit/>
          </a:bodyPr>
          <a:lstStyle/>
          <a:p>
            <a:r>
              <a:rPr lang="en-US" sz="3200" b="1" dirty="0"/>
              <a:t>     </a:t>
            </a:r>
            <a:r>
              <a:rPr lang="en-US" sz="5400" b="1" dirty="0"/>
              <a:t>Morphological Subtypes</a:t>
            </a:r>
          </a:p>
        </p:txBody>
      </p:sp>
      <p:sp>
        <p:nvSpPr>
          <p:cNvPr id="3" name="TextBox 2">
            <a:extLst>
              <a:ext uri="{FF2B5EF4-FFF2-40B4-BE49-F238E27FC236}">
                <a16:creationId xmlns:a16="http://schemas.microsoft.com/office/drawing/2014/main" id="{2C9588E5-FE36-3760-75FE-3FCEB48808AB}"/>
              </a:ext>
            </a:extLst>
          </p:cNvPr>
          <p:cNvSpPr txBox="1"/>
          <p:nvPr/>
        </p:nvSpPr>
        <p:spPr>
          <a:xfrm>
            <a:off x="1285490" y="2201065"/>
            <a:ext cx="9783003"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Variable morphologies are identified in </a:t>
            </a:r>
            <a:r>
              <a:rPr lang="en-US" sz="3200" dirty="0" err="1"/>
              <a:t>upto</a:t>
            </a:r>
            <a:r>
              <a:rPr lang="en-US" sz="3200" dirty="0"/>
              <a:t> 25% of invasive carcinomas</a:t>
            </a:r>
          </a:p>
          <a:p>
            <a:pPr marL="285750" indent="-285750">
              <a:buFont typeface="Arial" panose="020B0604020202020204" pitchFamily="34" charset="0"/>
              <a:buChar char="•"/>
            </a:pPr>
            <a:r>
              <a:rPr lang="en-US" sz="3200" dirty="0"/>
              <a:t>Percentage should be reported; there is no cut-off </a:t>
            </a:r>
          </a:p>
          <a:p>
            <a:pPr marL="285750" indent="-285750">
              <a:buFont typeface="Arial" panose="020B0604020202020204" pitchFamily="34" charset="0"/>
              <a:buChar char="•"/>
            </a:pPr>
            <a:r>
              <a:rPr lang="en-US" sz="3200" dirty="0"/>
              <a:t>WHO 2022 recommends that all subtypes and divergent differentiation should be considered high-grade</a:t>
            </a:r>
          </a:p>
          <a:p>
            <a:endParaRPr lang="en-US" sz="3200" dirty="0"/>
          </a:p>
          <a:p>
            <a:r>
              <a:rPr lang="en-US" sz="3200" dirty="0"/>
              <a:t>                  </a:t>
            </a:r>
          </a:p>
        </p:txBody>
      </p:sp>
      <p:sp>
        <p:nvSpPr>
          <p:cNvPr id="4" name="TextBox 3">
            <a:extLst>
              <a:ext uri="{FF2B5EF4-FFF2-40B4-BE49-F238E27FC236}">
                <a16:creationId xmlns:a16="http://schemas.microsoft.com/office/drawing/2014/main" id="{B0B8C18D-875C-9C68-C141-F06863DBA2D2}"/>
              </a:ext>
            </a:extLst>
          </p:cNvPr>
          <p:cNvSpPr txBox="1"/>
          <p:nvPr/>
        </p:nvSpPr>
        <p:spPr>
          <a:xfrm>
            <a:off x="7976382" y="5838091"/>
            <a:ext cx="3924887" cy="461665"/>
          </a:xfrm>
          <a:prstGeom prst="rect">
            <a:avLst/>
          </a:prstGeom>
          <a:noFill/>
        </p:spPr>
        <p:txBody>
          <a:bodyPr wrap="square" rtlCol="0">
            <a:spAutoFit/>
          </a:bodyPr>
          <a:lstStyle/>
          <a:p>
            <a:r>
              <a:rPr lang="en-US" sz="1200" b="0" i="0" u="none" strike="noStrike" dirty="0" err="1">
                <a:solidFill>
                  <a:srgbClr val="4D8055"/>
                </a:solidFill>
                <a:effectLst/>
                <a:latin typeface="BlinkMacSystemFont"/>
              </a:rPr>
              <a:t>Eur</a:t>
            </a:r>
            <a:r>
              <a:rPr lang="en-US" sz="1200" b="0" i="0" u="none" strike="noStrike" dirty="0">
                <a:solidFill>
                  <a:srgbClr val="4D8055"/>
                </a:solidFill>
                <a:effectLst/>
                <a:latin typeface="BlinkMacSystemFont"/>
              </a:rPr>
              <a:t> </a:t>
            </a:r>
            <a:r>
              <a:rPr lang="en-US" sz="1200" b="0" i="0" u="none" strike="noStrike" dirty="0" err="1">
                <a:solidFill>
                  <a:srgbClr val="4D8055"/>
                </a:solidFill>
                <a:effectLst/>
                <a:latin typeface="BlinkMacSystemFont"/>
              </a:rPr>
              <a:t>Urol</a:t>
            </a:r>
            <a:r>
              <a:rPr lang="en-US" sz="1200" b="0" i="0" u="none" strike="noStrike" dirty="0">
                <a:solidFill>
                  <a:srgbClr val="4D8055"/>
                </a:solidFill>
                <a:effectLst/>
                <a:latin typeface="BlinkMacSystemFont"/>
              </a:rPr>
              <a:t> Focus. 2022 Mar;8(2):457-464</a:t>
            </a:r>
          </a:p>
          <a:p>
            <a:r>
              <a:rPr lang="en-US" sz="1200" dirty="0">
                <a:solidFill>
                  <a:srgbClr val="4D8055"/>
                </a:solidFill>
                <a:latin typeface="BlinkMacSystemFont"/>
              </a:rPr>
              <a:t>WHO classification of tumors series 5</a:t>
            </a:r>
            <a:r>
              <a:rPr lang="en-US" sz="1200" baseline="30000" dirty="0">
                <a:solidFill>
                  <a:srgbClr val="4D8055"/>
                </a:solidFill>
                <a:latin typeface="BlinkMacSystemFont"/>
              </a:rPr>
              <a:t>th</a:t>
            </a:r>
            <a:r>
              <a:rPr lang="en-US" sz="1200" dirty="0">
                <a:solidFill>
                  <a:srgbClr val="4D8055"/>
                </a:solidFill>
                <a:latin typeface="BlinkMacSystemFont"/>
              </a:rPr>
              <a:t> </a:t>
            </a:r>
            <a:r>
              <a:rPr lang="en-US" sz="1200" dirty="0" err="1">
                <a:solidFill>
                  <a:srgbClr val="4D8055"/>
                </a:solidFill>
                <a:latin typeface="BlinkMacSystemFont"/>
              </a:rPr>
              <a:t>ed;vol</a:t>
            </a:r>
            <a:r>
              <a:rPr lang="en-US" sz="1200" dirty="0">
                <a:solidFill>
                  <a:srgbClr val="4D8055"/>
                </a:solidFill>
                <a:latin typeface="BlinkMacSystemFont"/>
              </a:rPr>
              <a:t> 8</a:t>
            </a:r>
            <a:endParaRPr lang="en-US" sz="1200" dirty="0"/>
          </a:p>
        </p:txBody>
      </p:sp>
    </p:spTree>
    <p:extLst>
      <p:ext uri="{BB962C8B-B14F-4D97-AF65-F5344CB8AC3E}">
        <p14:creationId xmlns:p14="http://schemas.microsoft.com/office/powerpoint/2010/main" val="3947746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nk and purple cells&#10;&#10;Description automatically generated">
            <a:extLst>
              <a:ext uri="{FF2B5EF4-FFF2-40B4-BE49-F238E27FC236}">
                <a16:creationId xmlns:a16="http://schemas.microsoft.com/office/drawing/2014/main" id="{AFD0496F-A522-6873-BC50-3EB9740BD2BE}"/>
              </a:ext>
            </a:extLst>
          </p:cNvPr>
          <p:cNvPicPr>
            <a:picLocks noChangeAspect="1"/>
          </p:cNvPicPr>
          <p:nvPr/>
        </p:nvPicPr>
        <p:blipFill rotWithShape="1">
          <a:blip r:embed="rId2">
            <a:extLst>
              <a:ext uri="{28A0092B-C50C-407E-A947-70E740481C1C}">
                <a14:useLocalDpi xmlns:a14="http://schemas.microsoft.com/office/drawing/2010/main" val="0"/>
              </a:ext>
            </a:extLst>
          </a:blip>
          <a:srcRect l="5760"/>
          <a:stretch/>
        </p:blipFill>
        <p:spPr>
          <a:xfrm>
            <a:off x="20" y="4592"/>
            <a:ext cx="12191980" cy="6856718"/>
          </a:xfrm>
          <a:prstGeom prst="rect">
            <a:avLst/>
          </a:prstGeom>
        </p:spPr>
      </p:pic>
    </p:spTree>
    <p:extLst>
      <p:ext uri="{BB962C8B-B14F-4D97-AF65-F5344CB8AC3E}">
        <p14:creationId xmlns:p14="http://schemas.microsoft.com/office/powerpoint/2010/main" val="2410073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ell&#10;&#10;Description automatically generated">
            <a:extLst>
              <a:ext uri="{FF2B5EF4-FFF2-40B4-BE49-F238E27FC236}">
                <a16:creationId xmlns:a16="http://schemas.microsoft.com/office/drawing/2014/main" id="{2E7BDF8D-4191-2633-B49D-EFA3B798528E}"/>
              </a:ext>
            </a:extLst>
          </p:cNvPr>
          <p:cNvPicPr>
            <a:picLocks noChangeAspect="1"/>
          </p:cNvPicPr>
          <p:nvPr/>
        </p:nvPicPr>
        <p:blipFill rotWithShape="1">
          <a:blip r:embed="rId2">
            <a:extLst>
              <a:ext uri="{28A0092B-C50C-407E-A947-70E740481C1C}">
                <a14:useLocalDpi xmlns:a14="http://schemas.microsoft.com/office/drawing/2010/main" val="0"/>
              </a:ext>
            </a:extLst>
          </a:blip>
          <a:srcRect l="1598" r="4163"/>
          <a:stretch/>
        </p:blipFill>
        <p:spPr>
          <a:xfrm rot="10800000">
            <a:off x="20" y="1282"/>
            <a:ext cx="12191980" cy="6856718"/>
          </a:xfrm>
          <a:prstGeom prst="rect">
            <a:avLst/>
          </a:prstGeom>
        </p:spPr>
      </p:pic>
      <p:sp>
        <p:nvSpPr>
          <p:cNvPr id="4" name="TextBox 3">
            <a:extLst>
              <a:ext uri="{FF2B5EF4-FFF2-40B4-BE49-F238E27FC236}">
                <a16:creationId xmlns:a16="http://schemas.microsoft.com/office/drawing/2014/main" id="{8B185783-997F-A7C6-29EE-521D496EE6A2}"/>
              </a:ext>
            </a:extLst>
          </p:cNvPr>
          <p:cNvSpPr txBox="1"/>
          <p:nvPr/>
        </p:nvSpPr>
        <p:spPr>
          <a:xfrm>
            <a:off x="2530695" y="-8129"/>
            <a:ext cx="6831037" cy="1200329"/>
          </a:xfrm>
          <a:prstGeom prst="rect">
            <a:avLst/>
          </a:prstGeom>
          <a:solidFill>
            <a:schemeClr val="bg1"/>
          </a:solidFill>
        </p:spPr>
        <p:txBody>
          <a:bodyPr wrap="none" rtlCol="0">
            <a:spAutoFit/>
          </a:bodyPr>
          <a:lstStyle/>
          <a:p>
            <a:r>
              <a:rPr lang="en-US" sz="3600" b="1" dirty="0"/>
              <a:t>Large Nested Urothelial Carcinoma</a:t>
            </a:r>
          </a:p>
          <a:p>
            <a:r>
              <a:rPr lang="en-US" sz="3600" b="1" dirty="0"/>
              <a:t>                      (LNUC) </a:t>
            </a:r>
          </a:p>
        </p:txBody>
      </p:sp>
    </p:spTree>
    <p:extLst>
      <p:ext uri="{BB962C8B-B14F-4D97-AF65-F5344CB8AC3E}">
        <p14:creationId xmlns:p14="http://schemas.microsoft.com/office/powerpoint/2010/main" val="333193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55963A-012E-6033-327B-A835AD59E9D0}"/>
              </a:ext>
            </a:extLst>
          </p:cNvPr>
          <p:cNvSpPr txBox="1"/>
          <p:nvPr/>
        </p:nvSpPr>
        <p:spPr>
          <a:xfrm>
            <a:off x="3296329" y="1842411"/>
            <a:ext cx="7938052" cy="3816429"/>
          </a:xfrm>
          <a:prstGeom prst="rect">
            <a:avLst/>
          </a:prstGeom>
          <a:noFill/>
        </p:spPr>
        <p:txBody>
          <a:bodyPr wrap="square">
            <a:spAutoFit/>
          </a:bodyPr>
          <a:lstStyle/>
          <a:p>
            <a:r>
              <a:rPr lang="en-US" sz="3200" b="1" dirty="0"/>
              <a:t>Cytologically bland large irregularly infiltrating nests of urothelial cells</a:t>
            </a:r>
          </a:p>
          <a:p>
            <a:pPr marL="342900" indent="-342900">
              <a:buFont typeface="Arial" panose="020B0604020202020204" pitchFamily="34" charset="0"/>
              <a:buChar char="•"/>
            </a:pPr>
            <a:r>
              <a:rPr lang="en-US" sz="3200" dirty="0"/>
              <a:t>Variable stromal reaction, usually mild</a:t>
            </a:r>
          </a:p>
          <a:p>
            <a:pPr marL="342900" indent="-342900">
              <a:buFont typeface="Arial" panose="020B0604020202020204" pitchFamily="34" charset="0"/>
              <a:buChar char="•"/>
            </a:pPr>
            <a:r>
              <a:rPr lang="en-US" sz="3200" dirty="0"/>
              <a:t>May be mixed with other components including nested subtype</a:t>
            </a:r>
          </a:p>
          <a:p>
            <a:pPr marL="342900" indent="-342900">
              <a:buFont typeface="Arial" panose="020B0604020202020204" pitchFamily="34" charset="0"/>
              <a:buChar char="•"/>
            </a:pPr>
            <a:r>
              <a:rPr lang="en-US" sz="3200" dirty="0"/>
              <a:t>Usually high stage at diagnosis</a:t>
            </a:r>
          </a:p>
          <a:p>
            <a:pPr marL="342900" indent="-342900">
              <a:buFont typeface="Arial" panose="020B0604020202020204" pitchFamily="34" charset="0"/>
              <a:buChar char="•"/>
            </a:pPr>
            <a:r>
              <a:rPr lang="en-US" sz="3200" dirty="0"/>
              <a:t>Metastasis reported</a:t>
            </a:r>
          </a:p>
          <a:p>
            <a:pPr marL="342900" indent="-342900">
              <a:buFont typeface="Arial" panose="020B0604020202020204" pitchFamily="34" charset="0"/>
              <a:buChar char="•"/>
            </a:pPr>
            <a:endParaRPr lang="en-US" sz="1800" dirty="0"/>
          </a:p>
        </p:txBody>
      </p:sp>
      <p:sp>
        <p:nvSpPr>
          <p:cNvPr id="5" name="TextBox 4">
            <a:extLst>
              <a:ext uri="{FF2B5EF4-FFF2-40B4-BE49-F238E27FC236}">
                <a16:creationId xmlns:a16="http://schemas.microsoft.com/office/drawing/2014/main" id="{1D6BE956-ECDF-8CBA-9514-EB5EA5DDA095}"/>
              </a:ext>
            </a:extLst>
          </p:cNvPr>
          <p:cNvSpPr txBox="1"/>
          <p:nvPr/>
        </p:nvSpPr>
        <p:spPr>
          <a:xfrm>
            <a:off x="5203745" y="348765"/>
            <a:ext cx="1754006" cy="923330"/>
          </a:xfrm>
          <a:prstGeom prst="rect">
            <a:avLst/>
          </a:prstGeom>
          <a:noFill/>
        </p:spPr>
        <p:txBody>
          <a:bodyPr wrap="none" rtlCol="0">
            <a:spAutoFit/>
          </a:bodyPr>
          <a:lstStyle/>
          <a:p>
            <a:r>
              <a:rPr lang="en-US" sz="5400" b="1" dirty="0"/>
              <a:t>LNUC</a:t>
            </a:r>
            <a:endParaRPr lang="en-US" sz="5400" dirty="0"/>
          </a:p>
        </p:txBody>
      </p:sp>
      <p:sp>
        <p:nvSpPr>
          <p:cNvPr id="6" name="TextBox 5">
            <a:extLst>
              <a:ext uri="{FF2B5EF4-FFF2-40B4-BE49-F238E27FC236}">
                <a16:creationId xmlns:a16="http://schemas.microsoft.com/office/drawing/2014/main" id="{1A5FD5FA-FECE-86C4-D955-34F5B8201F05}"/>
              </a:ext>
            </a:extLst>
          </p:cNvPr>
          <p:cNvSpPr txBox="1"/>
          <p:nvPr/>
        </p:nvSpPr>
        <p:spPr>
          <a:xfrm>
            <a:off x="8399168" y="5964701"/>
            <a:ext cx="3920197" cy="1384995"/>
          </a:xfrm>
          <a:prstGeom prst="rect">
            <a:avLst/>
          </a:prstGeom>
          <a:noFill/>
        </p:spPr>
        <p:txBody>
          <a:bodyPr wrap="square" rtlCol="0">
            <a:spAutoFit/>
          </a:bodyPr>
          <a:lstStyle/>
          <a:p>
            <a:r>
              <a:rPr lang="en-US" sz="1400" dirty="0">
                <a:effectLst/>
              </a:rPr>
              <a:t>Am J Surg </a:t>
            </a:r>
            <a:r>
              <a:rPr lang="en-US" sz="1400" dirty="0" err="1">
                <a:effectLst/>
              </a:rPr>
              <a:t>Pathol</a:t>
            </a:r>
            <a:r>
              <a:rPr lang="en-US" sz="1400" dirty="0">
                <a:effectLst/>
              </a:rPr>
              <a:t> 2011;35:1337–1342</a:t>
            </a:r>
          </a:p>
          <a:p>
            <a:r>
              <a:rPr lang="en-US" sz="1400" dirty="0">
                <a:effectLst/>
              </a:rPr>
              <a:t>Histopathology 2017, 71, 703–710</a:t>
            </a:r>
          </a:p>
          <a:p>
            <a:r>
              <a:rPr lang="en-US" sz="1400" b="0" i="0" u="none" strike="noStrike" dirty="0">
                <a:effectLst/>
              </a:rPr>
              <a:t>Am J Surg </a:t>
            </a:r>
            <a:r>
              <a:rPr lang="en-US" sz="1400" b="0" i="0" u="none" strike="noStrike" dirty="0" err="1">
                <a:effectLst/>
              </a:rPr>
              <a:t>Pathol</a:t>
            </a:r>
            <a:r>
              <a:rPr lang="en-US" sz="1400" b="0" i="0" u="none" strike="noStrike" dirty="0">
                <a:effectLst/>
              </a:rPr>
              <a:t>. 2023 Apr 1;47(4):461-468.</a:t>
            </a:r>
            <a:endParaRPr lang="en-US" sz="1400" dirty="0">
              <a:effectLst/>
            </a:endParaRPr>
          </a:p>
          <a:p>
            <a:r>
              <a:rPr lang="en-US" sz="1400" b="0" i="0" u="none" strike="noStrike" dirty="0">
                <a:effectLst/>
              </a:rPr>
              <a:t>Mod </a:t>
            </a:r>
            <a:r>
              <a:rPr lang="en-US" sz="1400" b="0" i="0" u="none" strike="noStrike" dirty="0" err="1">
                <a:effectLst/>
              </a:rPr>
              <a:t>Pathol</a:t>
            </a:r>
            <a:r>
              <a:rPr lang="en-US" sz="1400" b="0" i="0" u="none" strike="noStrike" dirty="0">
                <a:effectLst/>
              </a:rPr>
              <a:t>. 2023 Dec;36(12):100333</a:t>
            </a:r>
            <a:r>
              <a:rPr lang="en-US" sz="1400" b="0" i="0" u="none" strike="noStrike" dirty="0">
                <a:solidFill>
                  <a:srgbClr val="4D8055"/>
                </a:solidFill>
                <a:effectLst/>
                <a:latin typeface="BlinkMacSystemFont"/>
              </a:rPr>
              <a:t>.</a:t>
            </a:r>
            <a:endParaRPr lang="en-US" sz="1400" dirty="0">
              <a:effectLst/>
              <a:latin typeface="AdvPSPH"/>
            </a:endParaRPr>
          </a:p>
          <a:p>
            <a:endParaRPr lang="en-US" sz="1400" dirty="0"/>
          </a:p>
          <a:p>
            <a:r>
              <a:rPr lang="en-US" sz="1400" dirty="0">
                <a:effectLst/>
                <a:latin typeface="AdvTimes"/>
              </a:rPr>
              <a:t> </a:t>
            </a:r>
            <a:endParaRPr lang="en-US" sz="1400" dirty="0"/>
          </a:p>
        </p:txBody>
      </p:sp>
      <p:pic>
        <p:nvPicPr>
          <p:cNvPr id="8" name="Picture 7" descr="A close-up of a cell&#10;&#10;Description automatically generated">
            <a:extLst>
              <a:ext uri="{FF2B5EF4-FFF2-40B4-BE49-F238E27FC236}">
                <a16:creationId xmlns:a16="http://schemas.microsoft.com/office/drawing/2014/main" id="{AA2030CE-1137-7107-7206-F5C6655CAD80}"/>
              </a:ext>
            </a:extLst>
          </p:cNvPr>
          <p:cNvPicPr>
            <a:picLocks noChangeAspect="1"/>
          </p:cNvPicPr>
          <p:nvPr/>
        </p:nvPicPr>
        <p:blipFill rotWithShape="1">
          <a:blip r:embed="rId3">
            <a:extLst>
              <a:ext uri="{28A0092B-C50C-407E-A947-70E740481C1C}">
                <a14:useLocalDpi xmlns:a14="http://schemas.microsoft.com/office/drawing/2010/main" val="0"/>
              </a:ext>
            </a:extLst>
          </a:blip>
          <a:srcRect l="4252" t="40749" r="72805"/>
          <a:stretch/>
        </p:blipFill>
        <p:spPr>
          <a:xfrm rot="10800000">
            <a:off x="-1" y="1695065"/>
            <a:ext cx="2968283" cy="4062651"/>
          </a:xfrm>
          <a:prstGeom prst="rect">
            <a:avLst/>
          </a:prstGeom>
        </p:spPr>
      </p:pic>
    </p:spTree>
    <p:extLst>
      <p:ext uri="{BB962C8B-B14F-4D97-AF65-F5344CB8AC3E}">
        <p14:creationId xmlns:p14="http://schemas.microsoft.com/office/powerpoint/2010/main" val="2440604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F58BA9-F577-C849-E0C1-9DEB26BD73CD}"/>
              </a:ext>
            </a:extLst>
          </p:cNvPr>
          <p:cNvSpPr txBox="1"/>
          <p:nvPr/>
        </p:nvSpPr>
        <p:spPr>
          <a:xfrm>
            <a:off x="4720856" y="148856"/>
            <a:ext cx="2509284" cy="707886"/>
          </a:xfrm>
          <a:prstGeom prst="rect">
            <a:avLst/>
          </a:prstGeom>
          <a:noFill/>
        </p:spPr>
        <p:txBody>
          <a:bodyPr wrap="square" rtlCol="0">
            <a:spAutoFit/>
          </a:bodyPr>
          <a:lstStyle/>
          <a:p>
            <a:r>
              <a:rPr lang="en-US" dirty="0"/>
              <a:t>	</a:t>
            </a:r>
            <a:r>
              <a:rPr lang="en-US" sz="4000" b="1" dirty="0"/>
              <a:t>LNUC</a:t>
            </a:r>
          </a:p>
        </p:txBody>
      </p:sp>
      <p:sp>
        <p:nvSpPr>
          <p:cNvPr id="4" name="TextBox 3">
            <a:extLst>
              <a:ext uri="{FF2B5EF4-FFF2-40B4-BE49-F238E27FC236}">
                <a16:creationId xmlns:a16="http://schemas.microsoft.com/office/drawing/2014/main" id="{9942A76E-9A5B-E9C4-68E5-3EF1B3178A58}"/>
              </a:ext>
            </a:extLst>
          </p:cNvPr>
          <p:cNvSpPr txBox="1"/>
          <p:nvPr/>
        </p:nvSpPr>
        <p:spPr>
          <a:xfrm>
            <a:off x="1285460" y="1941832"/>
            <a:ext cx="9647583" cy="2123658"/>
          </a:xfrm>
          <a:prstGeom prst="rect">
            <a:avLst/>
          </a:prstGeom>
          <a:noFill/>
        </p:spPr>
        <p:txBody>
          <a:bodyPr wrap="square" rtlCol="0">
            <a:spAutoFit/>
          </a:bodyPr>
          <a:lstStyle/>
          <a:p>
            <a:r>
              <a:rPr lang="en-US" sz="3600" b="1" dirty="0"/>
              <a:t>Differential Diagnosis</a:t>
            </a:r>
          </a:p>
          <a:p>
            <a:pPr marL="457200" indent="-457200">
              <a:buFont typeface="Arial" panose="020B0604020202020204" pitchFamily="34" charset="0"/>
              <a:buChar char="•"/>
            </a:pPr>
            <a:r>
              <a:rPr lang="en-US" sz="3200" dirty="0"/>
              <a:t>Noninvasive low-grade papillary urothelial carcinoma with inverted growth pattern</a:t>
            </a:r>
          </a:p>
          <a:p>
            <a:pPr marL="457200" indent="-457200">
              <a:buFont typeface="Arial" panose="020B0604020202020204" pitchFamily="34" charset="0"/>
              <a:buChar char="•"/>
            </a:pPr>
            <a:r>
              <a:rPr lang="en-US" sz="3200" dirty="0"/>
              <a:t>Von </a:t>
            </a:r>
            <a:r>
              <a:rPr lang="en-US" sz="3200" dirty="0" err="1"/>
              <a:t>Brunn</a:t>
            </a:r>
            <a:r>
              <a:rPr lang="en-US" sz="3200" dirty="0"/>
              <a:t> nests</a:t>
            </a:r>
          </a:p>
        </p:txBody>
      </p:sp>
    </p:spTree>
    <p:extLst>
      <p:ext uri="{BB962C8B-B14F-4D97-AF65-F5344CB8AC3E}">
        <p14:creationId xmlns:p14="http://schemas.microsoft.com/office/powerpoint/2010/main" val="240181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ell&#10;&#10;Description automatically generated">
            <a:extLst>
              <a:ext uri="{FF2B5EF4-FFF2-40B4-BE49-F238E27FC236}">
                <a16:creationId xmlns:a16="http://schemas.microsoft.com/office/drawing/2014/main" id="{6C6215A3-B3C4-7871-024B-D888C2ED903C}"/>
              </a:ext>
            </a:extLst>
          </p:cNvPr>
          <p:cNvPicPr>
            <a:picLocks noChangeAspect="1"/>
          </p:cNvPicPr>
          <p:nvPr/>
        </p:nvPicPr>
        <p:blipFill rotWithShape="1">
          <a:blip r:embed="rId2">
            <a:extLst>
              <a:ext uri="{28A0092B-C50C-407E-A947-70E740481C1C}">
                <a14:useLocalDpi xmlns:a14="http://schemas.microsoft.com/office/drawing/2010/main" val="0"/>
              </a:ext>
            </a:extLst>
          </a:blip>
          <a:srcRect l="5778"/>
          <a:stretch/>
        </p:blipFill>
        <p:spPr>
          <a:xfrm>
            <a:off x="0" y="-3748"/>
            <a:ext cx="12191980" cy="6857990"/>
          </a:xfrm>
          <a:prstGeom prst="rect">
            <a:avLst/>
          </a:prstGeom>
        </p:spPr>
      </p:pic>
    </p:spTree>
    <p:extLst>
      <p:ext uri="{BB962C8B-B14F-4D97-AF65-F5344CB8AC3E}">
        <p14:creationId xmlns:p14="http://schemas.microsoft.com/office/powerpoint/2010/main" val="800802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nk and purple cell&#10;&#10;Description automatically generated">
            <a:extLst>
              <a:ext uri="{FF2B5EF4-FFF2-40B4-BE49-F238E27FC236}">
                <a16:creationId xmlns:a16="http://schemas.microsoft.com/office/drawing/2014/main" id="{14855067-153B-CC8E-E4D6-7B12A31D1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9783"/>
            <a:ext cx="12192000" cy="6458433"/>
          </a:xfrm>
          <a:prstGeom prst="rect">
            <a:avLst/>
          </a:prstGeom>
        </p:spPr>
      </p:pic>
      <p:cxnSp>
        <p:nvCxnSpPr>
          <p:cNvPr id="9" name="Straight Connector 8">
            <a:extLst>
              <a:ext uri="{FF2B5EF4-FFF2-40B4-BE49-F238E27FC236}">
                <a16:creationId xmlns:a16="http://schemas.microsoft.com/office/drawing/2014/main" id="{4DC86306-8ACD-69BB-5DDE-A9EBC3093A7C}"/>
              </a:ext>
            </a:extLst>
          </p:cNvPr>
          <p:cNvCxnSpPr/>
          <p:nvPr/>
        </p:nvCxnSpPr>
        <p:spPr>
          <a:xfrm flipV="1">
            <a:off x="1276066" y="3814544"/>
            <a:ext cx="10283588" cy="750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54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BC01F1-F5AA-5E9D-5EF8-06A452CAEEE4}"/>
              </a:ext>
            </a:extLst>
          </p:cNvPr>
          <p:cNvSpPr txBox="1"/>
          <p:nvPr/>
        </p:nvSpPr>
        <p:spPr>
          <a:xfrm>
            <a:off x="1902007" y="702554"/>
            <a:ext cx="8608214" cy="923330"/>
          </a:xfrm>
          <a:prstGeom prst="rect">
            <a:avLst/>
          </a:prstGeom>
          <a:noFill/>
        </p:spPr>
        <p:txBody>
          <a:bodyPr wrap="square" rtlCol="0">
            <a:spAutoFit/>
          </a:bodyPr>
          <a:lstStyle/>
          <a:p>
            <a:r>
              <a:rPr lang="en-US" sz="3600" dirty="0"/>
              <a:t>      </a:t>
            </a:r>
            <a:r>
              <a:rPr lang="en-US" sz="5400" b="1" dirty="0"/>
              <a:t>Molecular profile of LNUC</a:t>
            </a:r>
          </a:p>
        </p:txBody>
      </p:sp>
      <p:sp>
        <p:nvSpPr>
          <p:cNvPr id="3" name="TextBox 2">
            <a:extLst>
              <a:ext uri="{FF2B5EF4-FFF2-40B4-BE49-F238E27FC236}">
                <a16:creationId xmlns:a16="http://schemas.microsoft.com/office/drawing/2014/main" id="{A130AA06-4DDE-8C83-DC5F-770EC07F969B}"/>
              </a:ext>
            </a:extLst>
          </p:cNvPr>
          <p:cNvSpPr txBox="1"/>
          <p:nvPr/>
        </p:nvSpPr>
        <p:spPr>
          <a:xfrm>
            <a:off x="2110978" y="2543826"/>
            <a:ext cx="7253717" cy="2339102"/>
          </a:xfrm>
          <a:prstGeom prst="rect">
            <a:avLst/>
          </a:prstGeom>
          <a:noFill/>
        </p:spPr>
        <p:txBody>
          <a:bodyPr wrap="none" rtlCol="0">
            <a:spAutoFit/>
          </a:bodyPr>
          <a:lstStyle/>
          <a:p>
            <a:r>
              <a:rPr lang="en-US" sz="3200" dirty="0"/>
              <a:t>Activating mutations of </a:t>
            </a:r>
            <a:r>
              <a:rPr lang="en-US" sz="3200" i="1" dirty="0"/>
              <a:t>FGFR3</a:t>
            </a:r>
          </a:p>
          <a:p>
            <a:r>
              <a:rPr lang="en-US" sz="3200" dirty="0"/>
              <a:t>Alterations in </a:t>
            </a:r>
            <a:r>
              <a:rPr lang="en-US" sz="3200" i="1" dirty="0"/>
              <a:t>PIK3CA</a:t>
            </a:r>
          </a:p>
          <a:p>
            <a:r>
              <a:rPr lang="en-US" sz="3200" dirty="0"/>
              <a:t>Low TMB, MSS</a:t>
            </a:r>
          </a:p>
          <a:p>
            <a:r>
              <a:rPr lang="en-US" sz="3200" dirty="0"/>
              <a:t>Luminal papillary profile (RNA expression)</a:t>
            </a:r>
          </a:p>
          <a:p>
            <a:endParaRPr lang="en-US" dirty="0"/>
          </a:p>
        </p:txBody>
      </p:sp>
      <p:sp>
        <p:nvSpPr>
          <p:cNvPr id="4" name="TextBox 3">
            <a:extLst>
              <a:ext uri="{FF2B5EF4-FFF2-40B4-BE49-F238E27FC236}">
                <a16:creationId xmlns:a16="http://schemas.microsoft.com/office/drawing/2014/main" id="{1BA97840-2101-6F10-1FBD-3AF22C09ABBC}"/>
              </a:ext>
            </a:extLst>
          </p:cNvPr>
          <p:cNvSpPr txBox="1"/>
          <p:nvPr/>
        </p:nvSpPr>
        <p:spPr>
          <a:xfrm>
            <a:off x="8131126" y="5809957"/>
            <a:ext cx="4103239" cy="923330"/>
          </a:xfrm>
          <a:prstGeom prst="rect">
            <a:avLst/>
          </a:prstGeom>
          <a:noFill/>
        </p:spPr>
        <p:txBody>
          <a:bodyPr wrap="none" rtlCol="0">
            <a:spAutoFit/>
          </a:bodyPr>
          <a:lstStyle/>
          <a:p>
            <a:r>
              <a:rPr lang="en-US" b="0" i="0" u="none" strike="noStrike" dirty="0">
                <a:solidFill>
                  <a:srgbClr val="4D8055"/>
                </a:solidFill>
                <a:effectLst/>
                <a:latin typeface="BlinkMacSystemFont"/>
              </a:rPr>
              <a:t>Cancers (Basel). 2020 Mar 24;12(3):763</a:t>
            </a:r>
          </a:p>
          <a:p>
            <a:r>
              <a:rPr lang="en-US" b="0" i="0" u="none" strike="noStrike" dirty="0">
                <a:solidFill>
                  <a:srgbClr val="4D8055"/>
                </a:solidFill>
                <a:effectLst/>
                <a:latin typeface="BlinkMacSystemFont"/>
              </a:rPr>
              <a:t>Mod </a:t>
            </a:r>
            <a:r>
              <a:rPr lang="en-US" b="0" i="0" u="none" strike="noStrike" dirty="0" err="1">
                <a:solidFill>
                  <a:srgbClr val="4D8055"/>
                </a:solidFill>
                <a:effectLst/>
                <a:latin typeface="BlinkMacSystemFont"/>
              </a:rPr>
              <a:t>Pathol</a:t>
            </a:r>
            <a:r>
              <a:rPr lang="en-US" b="0" i="0" u="none" strike="noStrike" dirty="0">
                <a:solidFill>
                  <a:srgbClr val="4D8055"/>
                </a:solidFill>
                <a:effectLst/>
                <a:latin typeface="BlinkMacSystemFont"/>
              </a:rPr>
              <a:t>. 2023 Dec;36(12):100333</a:t>
            </a:r>
          </a:p>
          <a:p>
            <a:r>
              <a:rPr lang="en-US" b="0" i="0" u="none" strike="noStrike" dirty="0">
                <a:solidFill>
                  <a:srgbClr val="4D8055"/>
                </a:solidFill>
                <a:effectLst/>
                <a:latin typeface="BlinkMacSystemFont"/>
              </a:rPr>
              <a:t>Cancers (Basel). 2023 Jun 13;15(12):3167.</a:t>
            </a:r>
            <a:endParaRPr lang="en-US" dirty="0"/>
          </a:p>
        </p:txBody>
      </p:sp>
    </p:spTree>
    <p:extLst>
      <p:ext uri="{BB962C8B-B14F-4D97-AF65-F5344CB8AC3E}">
        <p14:creationId xmlns:p14="http://schemas.microsoft.com/office/powerpoint/2010/main" val="380111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6884" y="427292"/>
            <a:ext cx="10858233" cy="810754"/>
          </a:xfrm>
        </p:spPr>
        <p:txBody>
          <a:bodyPr/>
          <a:lstStyle/>
          <a:p>
            <a:r>
              <a:rPr lang="en-US" dirty="0">
                <a:solidFill>
                  <a:schemeClr val="tx1"/>
                </a:solidFill>
              </a:rPr>
              <a:t>Disclosure of Relevant Financial Relationships</a:t>
            </a:r>
            <a:endParaRPr lang="pt-BR" dirty="0">
              <a:solidFill>
                <a:schemeClr val="tx1"/>
              </a:solidFill>
            </a:endParaRPr>
          </a:p>
        </p:txBody>
      </p:sp>
      <p:sp useBgFill="1">
        <p:nvSpPr>
          <p:cNvPr id="3" name="Espaço Reservado para Texto 2"/>
          <p:cNvSpPr>
            <a:spLocks noGrp="1"/>
          </p:cNvSpPr>
          <p:nvPr>
            <p:ph type="body" sz="quarter" idx="10"/>
          </p:nvPr>
        </p:nvSpPr>
        <p:spPr>
          <a:xfrm>
            <a:off x="1402915" y="3097969"/>
            <a:ext cx="9392085" cy="2185232"/>
          </a:xfrm>
        </p:spPr>
        <p:txBody>
          <a:bodyPr/>
          <a:lstStyle/>
          <a:p>
            <a:r>
              <a:rPr lang="en-US" dirty="0">
                <a:solidFill>
                  <a:schemeClr val="tx1"/>
                </a:solidFill>
              </a:rPr>
              <a:t>Dr. Manju Aron declares she has no </a:t>
            </a:r>
            <a:br>
              <a:rPr lang="en-US" dirty="0">
                <a:solidFill>
                  <a:schemeClr val="tx1"/>
                </a:solidFill>
              </a:rPr>
            </a:br>
            <a:r>
              <a:rPr lang="en-US" dirty="0">
                <a:solidFill>
                  <a:schemeClr val="tx1"/>
                </a:solidFill>
              </a:rPr>
              <a:t>conflict(s) of interest to disclose </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921916" y="1127275"/>
            <a:ext cx="4348169" cy="343505"/>
          </a:xfrm>
          <a:prstGeom prst="rect">
            <a:avLst/>
          </a:prstGeom>
        </p:spPr>
      </p:pic>
    </p:spTree>
    <p:extLst>
      <p:ext uri="{BB962C8B-B14F-4D97-AF65-F5344CB8AC3E}">
        <p14:creationId xmlns:p14="http://schemas.microsoft.com/office/powerpoint/2010/main" val="1434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icroscope view of a cell&#10;&#10;Description automatically generated">
            <a:extLst>
              <a:ext uri="{FF2B5EF4-FFF2-40B4-BE49-F238E27FC236}">
                <a16:creationId xmlns:a16="http://schemas.microsoft.com/office/drawing/2014/main" id="{26F5BFB9-D2FE-D9AC-CE8E-173C462381E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contrast="29000"/>
                    </a14:imgEffect>
                  </a14:imgLayer>
                </a14:imgProps>
              </a:ext>
              <a:ext uri="{28A0092B-C50C-407E-A947-70E740481C1C}">
                <a14:useLocalDpi xmlns:a14="http://schemas.microsoft.com/office/drawing/2010/main" val="0"/>
              </a:ext>
            </a:extLst>
          </a:blip>
          <a:srcRect l="9597" t="-7591" r="-9597" b="7382"/>
          <a:stretch/>
        </p:blipFill>
        <p:spPr>
          <a:xfrm>
            <a:off x="102219" y="419550"/>
            <a:ext cx="8610131" cy="6400800"/>
          </a:xfrm>
          <a:prstGeom prst="rect">
            <a:avLst/>
          </a:prstGeom>
        </p:spPr>
      </p:pic>
      <p:sp>
        <p:nvSpPr>
          <p:cNvPr id="4" name="TextBox 3">
            <a:extLst>
              <a:ext uri="{FF2B5EF4-FFF2-40B4-BE49-F238E27FC236}">
                <a16:creationId xmlns:a16="http://schemas.microsoft.com/office/drawing/2014/main" id="{C67A3E1A-1274-852E-3F4B-FE47739A8F69}"/>
              </a:ext>
            </a:extLst>
          </p:cNvPr>
          <p:cNvSpPr txBox="1"/>
          <p:nvPr/>
        </p:nvSpPr>
        <p:spPr>
          <a:xfrm>
            <a:off x="1245223" y="104178"/>
            <a:ext cx="9792896" cy="707886"/>
          </a:xfrm>
          <a:prstGeom prst="rect">
            <a:avLst/>
          </a:prstGeom>
          <a:noFill/>
        </p:spPr>
        <p:txBody>
          <a:bodyPr wrap="square" rtlCol="0">
            <a:spAutoFit/>
          </a:bodyPr>
          <a:lstStyle/>
          <a:p>
            <a:r>
              <a:rPr lang="en-US" sz="4000" b="1" dirty="0"/>
              <a:t>Tubular and microcystic urothelial carcinoma</a:t>
            </a:r>
          </a:p>
        </p:txBody>
      </p:sp>
      <p:sp>
        <p:nvSpPr>
          <p:cNvPr id="5" name="TextBox 4">
            <a:extLst>
              <a:ext uri="{FF2B5EF4-FFF2-40B4-BE49-F238E27FC236}">
                <a16:creationId xmlns:a16="http://schemas.microsoft.com/office/drawing/2014/main" id="{42794185-2E89-DA5A-1267-C81BA431DD40}"/>
              </a:ext>
            </a:extLst>
          </p:cNvPr>
          <p:cNvSpPr txBox="1"/>
          <p:nvPr/>
        </p:nvSpPr>
        <p:spPr>
          <a:xfrm>
            <a:off x="8265373" y="1178704"/>
            <a:ext cx="3650400" cy="5201424"/>
          </a:xfrm>
          <a:prstGeom prst="rect">
            <a:avLst/>
          </a:prstGeom>
          <a:noFill/>
        </p:spPr>
        <p:txBody>
          <a:bodyPr wrap="square" rtlCol="0">
            <a:spAutoFit/>
          </a:bodyPr>
          <a:lstStyle/>
          <a:p>
            <a:pPr marL="285750" indent="-285750">
              <a:buFont typeface="Arial" panose="020B0604020202020204" pitchFamily="34" charset="0"/>
              <a:buChar char="•"/>
            </a:pPr>
            <a:r>
              <a:rPr lang="en-US" sz="2800" dirty="0"/>
              <a:t>Rare </a:t>
            </a:r>
          </a:p>
          <a:p>
            <a:pPr marL="285750" indent="-285750">
              <a:buFont typeface="Arial" panose="020B0604020202020204" pitchFamily="34" charset="0"/>
              <a:buChar char="•"/>
            </a:pPr>
            <a:r>
              <a:rPr lang="en-US" sz="2800" dirty="0"/>
              <a:t>Tubules and microcysts lined by bland cells</a:t>
            </a:r>
          </a:p>
          <a:p>
            <a:pPr marL="285750" indent="-285750">
              <a:buFont typeface="Arial" panose="020B0604020202020204" pitchFamily="34" charset="0"/>
              <a:buChar char="•"/>
            </a:pPr>
            <a:r>
              <a:rPr lang="en-US" sz="2800" dirty="0"/>
              <a:t>May mimic benign lesions like cystitis cystica</a:t>
            </a:r>
          </a:p>
          <a:p>
            <a:pPr marL="285750" indent="-285750">
              <a:buFont typeface="Arial" panose="020B0604020202020204" pitchFamily="34" charset="0"/>
              <a:buChar char="•"/>
            </a:pPr>
            <a:r>
              <a:rPr lang="en-US" sz="2800" dirty="0"/>
              <a:t>No/mild stromal reaction</a:t>
            </a:r>
          </a:p>
          <a:p>
            <a:pPr marL="285750" indent="-285750">
              <a:buFont typeface="Arial" panose="020B0604020202020204" pitchFamily="34" charset="0"/>
              <a:buChar char="•"/>
            </a:pPr>
            <a:r>
              <a:rPr lang="en-US" sz="2800" dirty="0"/>
              <a:t>Usually present at high stage </a:t>
            </a:r>
          </a:p>
          <a:p>
            <a:pPr marL="285750" indent="-285750">
              <a:buFont typeface="Arial" panose="020B0604020202020204" pitchFamily="34" charset="0"/>
              <a:buChar char="•"/>
            </a:pPr>
            <a:endParaRPr lang="en-US" sz="2400" dirty="0"/>
          </a:p>
        </p:txBody>
      </p:sp>
      <p:sp>
        <p:nvSpPr>
          <p:cNvPr id="2" name="TextBox 1">
            <a:extLst>
              <a:ext uri="{FF2B5EF4-FFF2-40B4-BE49-F238E27FC236}">
                <a16:creationId xmlns:a16="http://schemas.microsoft.com/office/drawing/2014/main" id="{48E6E48B-0B06-E09B-7B88-FE7FD67F3BE4}"/>
              </a:ext>
            </a:extLst>
          </p:cNvPr>
          <p:cNvSpPr txBox="1"/>
          <p:nvPr/>
        </p:nvSpPr>
        <p:spPr>
          <a:xfrm>
            <a:off x="7877908" y="6472795"/>
            <a:ext cx="4037865" cy="738664"/>
          </a:xfrm>
          <a:prstGeom prst="rect">
            <a:avLst/>
          </a:prstGeom>
          <a:noFill/>
        </p:spPr>
        <p:txBody>
          <a:bodyPr wrap="square" rtlCol="0">
            <a:spAutoFit/>
          </a:bodyPr>
          <a:lstStyle/>
          <a:p>
            <a:r>
              <a:rPr lang="en-US" sz="1200" b="0" i="0" u="none" strike="noStrike" dirty="0">
                <a:effectLst/>
                <a:latin typeface="BlinkMacSystemFont"/>
              </a:rPr>
              <a:t>                                        Histopathology. 2014 May;64(6):872-9</a:t>
            </a:r>
          </a:p>
          <a:p>
            <a:r>
              <a:rPr lang="en-US" sz="1200" b="0" i="0" u="none" strike="noStrike" dirty="0">
                <a:effectLst/>
                <a:latin typeface="BlinkMacSystemFont"/>
              </a:rPr>
              <a:t>                                              </a:t>
            </a:r>
            <a:r>
              <a:rPr lang="en-US" sz="1200" b="0" i="0" u="none" strike="noStrike" dirty="0" err="1">
                <a:effectLst/>
                <a:latin typeface="BlinkMacSystemFont"/>
              </a:rPr>
              <a:t>Diagn</a:t>
            </a:r>
            <a:r>
              <a:rPr lang="en-US" sz="1200" b="0" i="0" u="none" strike="noStrike" dirty="0">
                <a:effectLst/>
                <a:latin typeface="BlinkMacSystemFont"/>
              </a:rPr>
              <a:t> </a:t>
            </a:r>
            <a:r>
              <a:rPr lang="en-US" sz="1200" b="0" i="0" u="none" strike="noStrike" dirty="0" err="1">
                <a:effectLst/>
                <a:latin typeface="BlinkMacSystemFont"/>
              </a:rPr>
              <a:t>Pathol</a:t>
            </a:r>
            <a:r>
              <a:rPr lang="en-US" sz="1200" b="0" i="0" u="none" strike="noStrike" dirty="0">
                <a:effectLst/>
                <a:latin typeface="BlinkMacSystemFont"/>
              </a:rPr>
              <a:t>. 2023 Aug 19;18(1):94</a:t>
            </a:r>
          </a:p>
          <a:p>
            <a:endParaRPr lang="en-US" dirty="0"/>
          </a:p>
        </p:txBody>
      </p:sp>
    </p:spTree>
    <p:extLst>
      <p:ext uri="{BB962C8B-B14F-4D97-AF65-F5344CB8AC3E}">
        <p14:creationId xmlns:p14="http://schemas.microsoft.com/office/powerpoint/2010/main" val="954757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pink and white cell&#10;&#10;Description automatically generated">
            <a:extLst>
              <a:ext uri="{FF2B5EF4-FFF2-40B4-BE49-F238E27FC236}">
                <a16:creationId xmlns:a16="http://schemas.microsoft.com/office/drawing/2014/main" id="{53650001-F3BE-B24F-3F28-53A346E58B85}"/>
              </a:ext>
            </a:extLst>
          </p:cNvPr>
          <p:cNvPicPr>
            <a:picLocks noChangeAspect="1"/>
          </p:cNvPicPr>
          <p:nvPr/>
        </p:nvPicPr>
        <p:blipFill rotWithShape="1">
          <a:blip r:embed="rId2">
            <a:extLst>
              <a:ext uri="{28A0092B-C50C-407E-A947-70E740481C1C}">
                <a14:useLocalDpi xmlns:a14="http://schemas.microsoft.com/office/drawing/2010/main" val="0"/>
              </a:ext>
            </a:extLst>
          </a:blip>
          <a:srcRect r="5760"/>
          <a:stretch/>
        </p:blipFill>
        <p:spPr>
          <a:xfrm>
            <a:off x="20" y="1282"/>
            <a:ext cx="12191980" cy="6856718"/>
          </a:xfrm>
          <a:prstGeom prst="rect">
            <a:avLst/>
          </a:prstGeom>
        </p:spPr>
      </p:pic>
      <p:sp>
        <p:nvSpPr>
          <p:cNvPr id="3" name="Right Arrow 2">
            <a:extLst>
              <a:ext uri="{FF2B5EF4-FFF2-40B4-BE49-F238E27FC236}">
                <a16:creationId xmlns:a16="http://schemas.microsoft.com/office/drawing/2014/main" id="{4B2C0F61-BAB7-0738-067A-BE1A23CDDFEC}"/>
              </a:ext>
            </a:extLst>
          </p:cNvPr>
          <p:cNvSpPr/>
          <p:nvPr/>
        </p:nvSpPr>
        <p:spPr>
          <a:xfrm>
            <a:off x="2391508" y="4543865"/>
            <a:ext cx="787791" cy="19694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2E5A2975-8A9C-2167-EA68-45FBDD78479C}"/>
              </a:ext>
            </a:extLst>
          </p:cNvPr>
          <p:cNvSpPr/>
          <p:nvPr/>
        </p:nvSpPr>
        <p:spPr>
          <a:xfrm>
            <a:off x="6328119" y="4288302"/>
            <a:ext cx="787791" cy="20116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3C94620E-5C1E-0A6C-F683-2DE99C5BF594}"/>
              </a:ext>
            </a:extLst>
          </p:cNvPr>
          <p:cNvSpPr>
            <a:spLocks noChangeAspect="1"/>
          </p:cNvSpPr>
          <p:nvPr/>
        </p:nvSpPr>
        <p:spPr>
          <a:xfrm>
            <a:off x="10297551" y="1617784"/>
            <a:ext cx="182880" cy="182880"/>
          </a:xfrm>
          <a:prstGeom prst="star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AE5DB2F0-9640-3C6B-201A-30F7BB6E1C51}"/>
              </a:ext>
            </a:extLst>
          </p:cNvPr>
          <p:cNvSpPr>
            <a:spLocks noChangeAspect="1"/>
          </p:cNvSpPr>
          <p:nvPr/>
        </p:nvSpPr>
        <p:spPr>
          <a:xfrm>
            <a:off x="3331696" y="6229643"/>
            <a:ext cx="182880" cy="18288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04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ell&#10;&#10;Description automatically generated">
            <a:extLst>
              <a:ext uri="{FF2B5EF4-FFF2-40B4-BE49-F238E27FC236}">
                <a16:creationId xmlns:a16="http://schemas.microsoft.com/office/drawing/2014/main" id="{F4834575-37F2-6746-A687-1450EEC79CCA}"/>
              </a:ext>
            </a:extLst>
          </p:cNvPr>
          <p:cNvPicPr>
            <a:picLocks noChangeAspect="1"/>
          </p:cNvPicPr>
          <p:nvPr/>
        </p:nvPicPr>
        <p:blipFill rotWithShape="1">
          <a:blip r:embed="rId2">
            <a:extLst>
              <a:ext uri="{28A0092B-C50C-407E-A947-70E740481C1C}">
                <a14:useLocalDpi xmlns:a14="http://schemas.microsoft.com/office/drawing/2010/main" val="0"/>
              </a:ext>
            </a:extLst>
          </a:blip>
          <a:srcRect l="5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7B51726-6A31-FD27-FF68-2CE36DEBC508}"/>
              </a:ext>
            </a:extLst>
          </p:cNvPr>
          <p:cNvSpPr txBox="1"/>
          <p:nvPr/>
        </p:nvSpPr>
        <p:spPr>
          <a:xfrm>
            <a:off x="2565071" y="-11636"/>
            <a:ext cx="6654233" cy="584775"/>
          </a:xfrm>
          <a:prstGeom prst="rect">
            <a:avLst/>
          </a:prstGeom>
          <a:solidFill>
            <a:schemeClr val="bg1"/>
          </a:solidFill>
        </p:spPr>
        <p:txBody>
          <a:bodyPr wrap="square" rtlCol="0">
            <a:spAutoFit/>
          </a:bodyPr>
          <a:lstStyle/>
          <a:p>
            <a:r>
              <a:rPr lang="en-US" sz="3200" b="1" dirty="0"/>
              <a:t>Often associated with nested subtype </a:t>
            </a:r>
          </a:p>
        </p:txBody>
      </p:sp>
      <p:pic>
        <p:nvPicPr>
          <p:cNvPr id="4" name="Picture 3" descr="A close up of a text&#10;&#10;Description automatically generated">
            <a:extLst>
              <a:ext uri="{FF2B5EF4-FFF2-40B4-BE49-F238E27FC236}">
                <a16:creationId xmlns:a16="http://schemas.microsoft.com/office/drawing/2014/main" id="{21BFB6D0-F99E-F538-07E5-09F2565E3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745" y="1707580"/>
            <a:ext cx="5246043" cy="1097280"/>
          </a:xfrm>
          <a:prstGeom prst="rect">
            <a:avLst/>
          </a:prstGeom>
          <a:ln w="25400">
            <a:solidFill>
              <a:srgbClr val="C00000"/>
            </a:solidFill>
          </a:ln>
        </p:spPr>
      </p:pic>
      <p:sp>
        <p:nvSpPr>
          <p:cNvPr id="5" name="TextBox 4">
            <a:extLst>
              <a:ext uri="{FF2B5EF4-FFF2-40B4-BE49-F238E27FC236}">
                <a16:creationId xmlns:a16="http://schemas.microsoft.com/office/drawing/2014/main" id="{CECED7F5-903E-6A53-0E7F-73A7BEF7EF90}"/>
              </a:ext>
            </a:extLst>
          </p:cNvPr>
          <p:cNvSpPr txBox="1"/>
          <p:nvPr/>
        </p:nvSpPr>
        <p:spPr>
          <a:xfrm>
            <a:off x="10800522" y="6453809"/>
            <a:ext cx="1389954"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E8E392F4-B3F8-3E82-4736-FF1CD988145E}"/>
              </a:ext>
            </a:extLst>
          </p:cNvPr>
          <p:cNvSpPr txBox="1"/>
          <p:nvPr/>
        </p:nvSpPr>
        <p:spPr>
          <a:xfrm>
            <a:off x="9448803" y="6547439"/>
            <a:ext cx="2729948" cy="276999"/>
          </a:xfrm>
          <a:prstGeom prst="rect">
            <a:avLst/>
          </a:prstGeom>
          <a:solidFill>
            <a:schemeClr val="bg1"/>
          </a:solidFill>
        </p:spPr>
        <p:txBody>
          <a:bodyPr wrap="square">
            <a:spAutoFit/>
          </a:bodyPr>
          <a:lstStyle/>
          <a:p>
            <a:r>
              <a:rPr lang="en-US" sz="1200" b="0" i="0" u="none" strike="noStrike" dirty="0">
                <a:effectLst/>
                <a:latin typeface="BlinkMacSystemFont"/>
              </a:rPr>
              <a:t>Histopathology. 2014 May;64(6):872-9</a:t>
            </a:r>
          </a:p>
        </p:txBody>
      </p:sp>
      <p:sp>
        <p:nvSpPr>
          <p:cNvPr id="6" name="TextBox 5">
            <a:extLst>
              <a:ext uri="{FF2B5EF4-FFF2-40B4-BE49-F238E27FC236}">
                <a16:creationId xmlns:a16="http://schemas.microsoft.com/office/drawing/2014/main" id="{7122BCE3-0C9B-1CEF-349B-8EB5C2C6D2AC}"/>
              </a:ext>
            </a:extLst>
          </p:cNvPr>
          <p:cNvSpPr txBox="1"/>
          <p:nvPr/>
        </p:nvSpPr>
        <p:spPr>
          <a:xfrm>
            <a:off x="3937299" y="1943335"/>
            <a:ext cx="3485478" cy="369332"/>
          </a:xfrm>
          <a:prstGeom prst="rect">
            <a:avLst/>
          </a:prstGeom>
          <a:solidFill>
            <a:schemeClr val="accent2">
              <a:lumMod val="40000"/>
              <a:lumOff val="60000"/>
              <a:alpha val="42000"/>
            </a:schemeClr>
          </a:solidFill>
        </p:spPr>
        <p:txBody>
          <a:bodyPr wrap="square" rtlCol="0">
            <a:spAutoFit/>
          </a:bodyPr>
          <a:lstStyle/>
          <a:p>
            <a:endParaRPr lang="en-US" dirty="0">
              <a:highlight>
                <a:srgbClr val="FFFF00"/>
              </a:highlight>
            </a:endParaRPr>
          </a:p>
        </p:txBody>
      </p:sp>
      <p:sp>
        <p:nvSpPr>
          <p:cNvPr id="9" name="TextBox 8">
            <a:extLst>
              <a:ext uri="{FF2B5EF4-FFF2-40B4-BE49-F238E27FC236}">
                <a16:creationId xmlns:a16="http://schemas.microsoft.com/office/drawing/2014/main" id="{EBB400DA-848D-1DAC-04CF-B26F7BC85584}"/>
              </a:ext>
            </a:extLst>
          </p:cNvPr>
          <p:cNvSpPr txBox="1"/>
          <p:nvPr/>
        </p:nvSpPr>
        <p:spPr>
          <a:xfrm>
            <a:off x="1907834" y="3872096"/>
            <a:ext cx="7977521" cy="584775"/>
          </a:xfrm>
          <a:prstGeom prst="rect">
            <a:avLst/>
          </a:prstGeom>
          <a:solidFill>
            <a:schemeClr val="bg1"/>
          </a:solidFill>
        </p:spPr>
        <p:txBody>
          <a:bodyPr wrap="square" rtlCol="0">
            <a:spAutoFit/>
          </a:bodyPr>
          <a:lstStyle/>
          <a:p>
            <a:r>
              <a:rPr lang="en-US" sz="3200" dirty="0"/>
              <a:t>Part of the morphological spectrum of nested?</a:t>
            </a:r>
          </a:p>
        </p:txBody>
      </p:sp>
    </p:spTree>
    <p:extLst>
      <p:ext uri="{BB962C8B-B14F-4D97-AF65-F5344CB8AC3E}">
        <p14:creationId xmlns:p14="http://schemas.microsoft.com/office/powerpoint/2010/main" val="22724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06F80C-6986-EEF9-F3D9-1164D1497985}"/>
              </a:ext>
            </a:extLst>
          </p:cNvPr>
          <p:cNvSpPr txBox="1"/>
          <p:nvPr/>
        </p:nvSpPr>
        <p:spPr>
          <a:xfrm>
            <a:off x="-268941" y="423548"/>
            <a:ext cx="12747812" cy="830997"/>
          </a:xfrm>
          <a:prstGeom prst="rect">
            <a:avLst/>
          </a:prstGeom>
          <a:noFill/>
        </p:spPr>
        <p:txBody>
          <a:bodyPr wrap="square">
            <a:spAutoFit/>
          </a:bodyPr>
          <a:lstStyle/>
          <a:p>
            <a:r>
              <a:rPr lang="en-US" sz="3600" b="1" dirty="0"/>
              <a:t>      </a:t>
            </a:r>
            <a:r>
              <a:rPr lang="en-US" sz="4800" b="1" dirty="0"/>
              <a:t>Tubular and microcystic urothelial carcinoma </a:t>
            </a:r>
          </a:p>
        </p:txBody>
      </p:sp>
      <p:sp>
        <p:nvSpPr>
          <p:cNvPr id="5" name="TextBox 4">
            <a:extLst>
              <a:ext uri="{FF2B5EF4-FFF2-40B4-BE49-F238E27FC236}">
                <a16:creationId xmlns:a16="http://schemas.microsoft.com/office/drawing/2014/main" id="{0A31812D-9BCE-96D5-D0F0-55C00F21C708}"/>
              </a:ext>
            </a:extLst>
          </p:cNvPr>
          <p:cNvSpPr txBox="1"/>
          <p:nvPr/>
        </p:nvSpPr>
        <p:spPr>
          <a:xfrm>
            <a:off x="158486" y="2232839"/>
            <a:ext cx="11190832" cy="1569660"/>
          </a:xfrm>
          <a:prstGeom prst="rect">
            <a:avLst/>
          </a:prstGeom>
          <a:noFill/>
        </p:spPr>
        <p:txBody>
          <a:bodyPr wrap="square" rtlCol="0">
            <a:spAutoFit/>
          </a:bodyPr>
          <a:lstStyle/>
          <a:p>
            <a:pPr marL="342900" indent="-342900">
              <a:buFont typeface="Arial" panose="020B0604020202020204" pitchFamily="34" charset="0"/>
              <a:buChar char="•"/>
            </a:pPr>
            <a:r>
              <a:rPr lang="en-US" sz="3200" dirty="0"/>
              <a:t>Molecular profile of this rare tumor has not been elucidated </a:t>
            </a:r>
          </a:p>
          <a:p>
            <a:pPr marL="342900" indent="-342900">
              <a:buFont typeface="Arial" panose="020B0604020202020204" pitchFamily="34" charset="0"/>
              <a:buChar char="•"/>
            </a:pPr>
            <a:r>
              <a:rPr lang="en-US" sz="3200" dirty="0"/>
              <a:t>Nested urothelial carcinoma is positive for luminal markers; but interestingly also stains for CK5/6 in a subset of cases</a:t>
            </a:r>
          </a:p>
        </p:txBody>
      </p:sp>
      <p:sp>
        <p:nvSpPr>
          <p:cNvPr id="6" name="TextBox 5">
            <a:extLst>
              <a:ext uri="{FF2B5EF4-FFF2-40B4-BE49-F238E27FC236}">
                <a16:creationId xmlns:a16="http://schemas.microsoft.com/office/drawing/2014/main" id="{17136A48-D7A0-A51E-36C5-795A5490661F}"/>
              </a:ext>
            </a:extLst>
          </p:cNvPr>
          <p:cNvSpPr txBox="1"/>
          <p:nvPr/>
        </p:nvSpPr>
        <p:spPr>
          <a:xfrm>
            <a:off x="7244862" y="6251572"/>
            <a:ext cx="4707484" cy="461665"/>
          </a:xfrm>
          <a:prstGeom prst="rect">
            <a:avLst/>
          </a:prstGeom>
          <a:noFill/>
        </p:spPr>
        <p:txBody>
          <a:bodyPr wrap="square" rtlCol="0">
            <a:spAutoFit/>
          </a:bodyPr>
          <a:lstStyle/>
          <a:p>
            <a:r>
              <a:rPr lang="en-US" sz="1200" b="0" i="0" u="none" strike="noStrike" dirty="0">
                <a:effectLst/>
                <a:latin typeface="BlinkMacSystemFont"/>
              </a:rPr>
              <a:t>Am J Clin </a:t>
            </a:r>
            <a:r>
              <a:rPr lang="en-US" sz="1200" b="0" i="0" u="none" strike="noStrike" dirty="0" err="1">
                <a:effectLst/>
                <a:latin typeface="BlinkMacSystemFont"/>
              </a:rPr>
              <a:t>Pathol</a:t>
            </a:r>
            <a:r>
              <a:rPr lang="en-US" sz="1200" b="0" i="0" u="none" strike="noStrike" dirty="0">
                <a:effectLst/>
                <a:latin typeface="BlinkMacSystemFont"/>
              </a:rPr>
              <a:t>. 2021 Mar 15;155(4):588-596</a:t>
            </a:r>
          </a:p>
          <a:p>
            <a:r>
              <a:rPr lang="en-US" sz="1200" b="0" i="0" u="none" strike="noStrike" dirty="0" err="1">
                <a:effectLst/>
                <a:latin typeface="BlinkMacSystemFont"/>
              </a:rPr>
              <a:t>Pathol</a:t>
            </a:r>
            <a:r>
              <a:rPr lang="en-US" sz="1200" b="0" i="0" u="none" strike="noStrike" dirty="0">
                <a:effectLst/>
                <a:latin typeface="BlinkMacSystemFont"/>
              </a:rPr>
              <a:t> Int. 2014 Aug;64(8):375-81</a:t>
            </a:r>
            <a:endParaRPr lang="en-US" sz="1200" dirty="0"/>
          </a:p>
        </p:txBody>
      </p:sp>
    </p:spTree>
    <p:extLst>
      <p:ext uri="{BB962C8B-B14F-4D97-AF65-F5344CB8AC3E}">
        <p14:creationId xmlns:p14="http://schemas.microsoft.com/office/powerpoint/2010/main" val="138062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2C5BD47-7E47-88F8-2672-C6926A24822C}"/>
              </a:ext>
            </a:extLst>
          </p:cNvPr>
          <p:cNvGraphicFramePr>
            <a:graphicFrameLocks noGrp="1"/>
          </p:cNvGraphicFramePr>
          <p:nvPr>
            <p:extLst>
              <p:ext uri="{D42A27DB-BD31-4B8C-83A1-F6EECF244321}">
                <p14:modId xmlns:p14="http://schemas.microsoft.com/office/powerpoint/2010/main" val="2029274857"/>
              </p:ext>
            </p:extLst>
          </p:nvPr>
        </p:nvGraphicFramePr>
        <p:xfrm>
          <a:off x="85722" y="68328"/>
          <a:ext cx="12006262" cy="6798116"/>
        </p:xfrm>
        <a:graphic>
          <a:graphicData uri="http://schemas.openxmlformats.org/drawingml/2006/table">
            <a:tbl>
              <a:tblPr firstRow="1" bandRow="1">
                <a:tableStyleId>{5C22544A-7EE6-4342-B048-85BDC9FD1C3A}</a:tableStyleId>
              </a:tblPr>
              <a:tblGrid>
                <a:gridCol w="5833725">
                  <a:extLst>
                    <a:ext uri="{9D8B030D-6E8A-4147-A177-3AD203B41FA5}">
                      <a16:colId xmlns:a16="http://schemas.microsoft.com/office/drawing/2014/main" val="7792275"/>
                    </a:ext>
                  </a:extLst>
                </a:gridCol>
                <a:gridCol w="6172537">
                  <a:extLst>
                    <a:ext uri="{9D8B030D-6E8A-4147-A177-3AD203B41FA5}">
                      <a16:colId xmlns:a16="http://schemas.microsoft.com/office/drawing/2014/main" val="895441792"/>
                    </a:ext>
                  </a:extLst>
                </a:gridCol>
              </a:tblGrid>
              <a:tr h="597903">
                <a:tc>
                  <a:txBody>
                    <a:bodyPr/>
                    <a:lstStyle/>
                    <a:p>
                      <a:r>
                        <a:rPr lang="en-US" dirty="0"/>
                        <a:t>Invasive urothelial carcinoma  subtypes</a:t>
                      </a:r>
                    </a:p>
                  </a:txBody>
                  <a:tcPr/>
                </a:tc>
                <a:tc>
                  <a:txBody>
                    <a:bodyPr/>
                    <a:lstStyle/>
                    <a:p>
                      <a:r>
                        <a:rPr lang="en-US" dirty="0"/>
                        <a:t>Molecular features</a:t>
                      </a:r>
                    </a:p>
                  </a:txBody>
                  <a:tcPr/>
                </a:tc>
                <a:extLst>
                  <a:ext uri="{0D108BD9-81ED-4DB2-BD59-A6C34878D82A}">
                    <a16:rowId xmlns:a16="http://schemas.microsoft.com/office/drawing/2014/main" val="2157240704"/>
                  </a:ext>
                </a:extLst>
              </a:tr>
              <a:tr h="915729">
                <a:tc>
                  <a:txBody>
                    <a:bodyPr/>
                    <a:lstStyle/>
                    <a:p>
                      <a:pPr marL="342900" indent="-342900">
                        <a:buAutoNum type="arabicPeriod"/>
                      </a:pPr>
                      <a:r>
                        <a:rPr lang="en-US" dirty="0"/>
                        <a:t>Micropapillary</a:t>
                      </a:r>
                    </a:p>
                  </a:txBody>
                  <a:tcPr/>
                </a:tc>
                <a:tc>
                  <a:txBody>
                    <a:bodyPr/>
                    <a:lstStyle/>
                    <a:p>
                      <a:pPr marL="0" indent="0">
                        <a:buNone/>
                      </a:pPr>
                      <a:r>
                        <a:rPr lang="en-US" i="1" dirty="0"/>
                        <a:t>ERBB2 </a:t>
                      </a:r>
                      <a:r>
                        <a:rPr lang="en-US" i="0" dirty="0"/>
                        <a:t>alterations; luminal phenotype; enrichment of </a:t>
                      </a:r>
                      <a:r>
                        <a:rPr lang="en-US" i="1" dirty="0"/>
                        <a:t>PPARG </a:t>
                      </a:r>
                      <a:r>
                        <a:rPr lang="en-US" i="0" dirty="0"/>
                        <a:t>&amp; suppression of p63 target genes</a:t>
                      </a:r>
                    </a:p>
                  </a:txBody>
                  <a:tcPr/>
                </a:tc>
                <a:extLst>
                  <a:ext uri="{0D108BD9-81ED-4DB2-BD59-A6C34878D82A}">
                    <a16:rowId xmlns:a16="http://schemas.microsoft.com/office/drawing/2014/main" val="2050785954"/>
                  </a:ext>
                </a:extLst>
              </a:tr>
              <a:tr h="366292">
                <a:tc>
                  <a:txBody>
                    <a:bodyPr/>
                    <a:lstStyle/>
                    <a:p>
                      <a:pPr marL="0" indent="0">
                        <a:buNone/>
                      </a:pPr>
                      <a:r>
                        <a:rPr lang="en-US" dirty="0"/>
                        <a:t>2.   Nested</a:t>
                      </a:r>
                    </a:p>
                  </a:txBody>
                  <a:tcPr/>
                </a:tc>
                <a:tc>
                  <a:txBody>
                    <a:bodyPr/>
                    <a:lstStyle/>
                    <a:p>
                      <a:pPr marL="0" indent="0">
                        <a:buNone/>
                      </a:pPr>
                      <a:r>
                        <a:rPr lang="en-US" dirty="0"/>
                        <a:t>Luminal markers on IHC (FOXA1, GATA-3 and,CK20); </a:t>
                      </a:r>
                      <a:r>
                        <a:rPr lang="en-US" i="1" dirty="0"/>
                        <a:t>p53, JAK3</a:t>
                      </a:r>
                      <a:r>
                        <a:rPr lang="en-US" dirty="0"/>
                        <a:t> and </a:t>
                      </a:r>
                      <a:r>
                        <a:rPr lang="en-US" i="1" dirty="0"/>
                        <a:t>CTNNB1 alterations</a:t>
                      </a:r>
                    </a:p>
                  </a:txBody>
                  <a:tcPr/>
                </a:tc>
                <a:extLst>
                  <a:ext uri="{0D108BD9-81ED-4DB2-BD59-A6C34878D82A}">
                    <a16:rowId xmlns:a16="http://schemas.microsoft.com/office/drawing/2014/main" val="3047150865"/>
                  </a:ext>
                </a:extLst>
              </a:tr>
              <a:tr h="366292">
                <a:tc>
                  <a:txBody>
                    <a:bodyPr/>
                    <a:lstStyle/>
                    <a:p>
                      <a:pPr marL="0" indent="0">
                        <a:buNone/>
                      </a:pPr>
                      <a:r>
                        <a:rPr lang="en-US" dirty="0"/>
                        <a:t>3.   Large nested</a:t>
                      </a:r>
                    </a:p>
                  </a:txBody>
                  <a:tcPr/>
                </a:tc>
                <a:tc>
                  <a:txBody>
                    <a:bodyPr/>
                    <a:lstStyle/>
                    <a:p>
                      <a:pPr marL="0" indent="0">
                        <a:buNone/>
                      </a:pPr>
                      <a:r>
                        <a:rPr lang="en-US" i="1" dirty="0"/>
                        <a:t>FGFR3</a:t>
                      </a:r>
                      <a:r>
                        <a:rPr lang="en-US" dirty="0"/>
                        <a:t> mutations, luminal phenotype</a:t>
                      </a:r>
                    </a:p>
                  </a:txBody>
                  <a:tcPr/>
                </a:tc>
                <a:extLst>
                  <a:ext uri="{0D108BD9-81ED-4DB2-BD59-A6C34878D82A}">
                    <a16:rowId xmlns:a16="http://schemas.microsoft.com/office/drawing/2014/main" val="1379815047"/>
                  </a:ext>
                </a:extLst>
              </a:tr>
              <a:tr h="425844">
                <a:tc>
                  <a:txBody>
                    <a:bodyPr/>
                    <a:lstStyle/>
                    <a:p>
                      <a:pPr marL="0" indent="0">
                        <a:buNone/>
                      </a:pPr>
                      <a:r>
                        <a:rPr lang="en-US" dirty="0"/>
                        <a:t>4.   Tubular and microcystic</a:t>
                      </a:r>
                    </a:p>
                  </a:txBody>
                  <a:tcPr/>
                </a:tc>
                <a:tc>
                  <a:txBody>
                    <a:bodyPr/>
                    <a:lstStyle/>
                    <a:p>
                      <a:pPr marL="0" indent="0">
                        <a:buNone/>
                      </a:pPr>
                      <a:r>
                        <a:rPr lang="en-US" dirty="0"/>
                        <a:t>N.A</a:t>
                      </a:r>
                    </a:p>
                  </a:txBody>
                  <a:tcPr/>
                </a:tc>
                <a:extLst>
                  <a:ext uri="{0D108BD9-81ED-4DB2-BD59-A6C34878D82A}">
                    <a16:rowId xmlns:a16="http://schemas.microsoft.com/office/drawing/2014/main" val="1461863185"/>
                  </a:ext>
                </a:extLst>
              </a:tr>
              <a:tr h="443064">
                <a:tc>
                  <a:txBody>
                    <a:bodyPr/>
                    <a:lstStyle/>
                    <a:p>
                      <a:pPr marL="342900" indent="-342900">
                        <a:buAutoNum type="arabicPeriod" startAt="5"/>
                      </a:pPr>
                      <a:r>
                        <a:rPr lang="en-US" dirty="0"/>
                        <a:t>Plasmacytoid</a:t>
                      </a:r>
                    </a:p>
                  </a:txBody>
                  <a:tcPr/>
                </a:tc>
                <a:tc>
                  <a:txBody>
                    <a:bodyPr/>
                    <a:lstStyle/>
                    <a:p>
                      <a:pPr marL="0" indent="0">
                        <a:buNone/>
                      </a:pPr>
                      <a:r>
                        <a:rPr lang="en-US" i="1" dirty="0"/>
                        <a:t>CDH1</a:t>
                      </a:r>
                      <a:r>
                        <a:rPr lang="en-US" dirty="0"/>
                        <a:t> truncating mutations; </a:t>
                      </a:r>
                      <a:r>
                        <a:rPr lang="en-US" i="1" dirty="0"/>
                        <a:t>CDH1</a:t>
                      </a:r>
                      <a:r>
                        <a:rPr lang="en-US" dirty="0"/>
                        <a:t> promoter hypermethylation</a:t>
                      </a:r>
                    </a:p>
                  </a:txBody>
                  <a:tcPr/>
                </a:tc>
                <a:extLst>
                  <a:ext uri="{0D108BD9-81ED-4DB2-BD59-A6C34878D82A}">
                    <a16:rowId xmlns:a16="http://schemas.microsoft.com/office/drawing/2014/main" val="912071739"/>
                  </a:ext>
                </a:extLst>
              </a:tr>
              <a:tr h="1190448">
                <a:tc>
                  <a:txBody>
                    <a:bodyPr/>
                    <a:lstStyle/>
                    <a:p>
                      <a:pPr marL="342900" indent="-342900">
                        <a:buAutoNum type="arabicPeriod" startAt="6"/>
                      </a:pPr>
                      <a:r>
                        <a:rPr lang="en-US" dirty="0"/>
                        <a:t>Sarcomatoid</a:t>
                      </a:r>
                    </a:p>
                  </a:txBody>
                  <a:tcPr/>
                </a:tc>
                <a:tc>
                  <a:txBody>
                    <a:bodyPr/>
                    <a:lstStyle/>
                    <a:p>
                      <a:pPr marL="0" indent="0">
                        <a:buNone/>
                      </a:pPr>
                      <a:r>
                        <a:rPr lang="en-US" dirty="0"/>
                        <a:t>Mutations in </a:t>
                      </a:r>
                      <a:r>
                        <a:rPr lang="en-US" i="1" dirty="0"/>
                        <a:t>p53</a:t>
                      </a:r>
                      <a:r>
                        <a:rPr lang="en-US" dirty="0"/>
                        <a:t>, </a:t>
                      </a:r>
                      <a:r>
                        <a:rPr lang="en-US" i="1" dirty="0"/>
                        <a:t>RB1</a:t>
                      </a:r>
                      <a:r>
                        <a:rPr lang="en-US" dirty="0"/>
                        <a:t> and </a:t>
                      </a:r>
                      <a:r>
                        <a:rPr lang="en-US" i="1" dirty="0"/>
                        <a:t>PIK3CA</a:t>
                      </a:r>
                      <a:r>
                        <a:rPr lang="en-US" dirty="0"/>
                        <a:t>; dysregulation of EMT network and overexpression of EMT markers and PDL-1; basal-squamous</a:t>
                      </a:r>
                    </a:p>
                  </a:txBody>
                  <a:tcPr/>
                </a:tc>
                <a:extLst>
                  <a:ext uri="{0D108BD9-81ED-4DB2-BD59-A6C34878D82A}">
                    <a16:rowId xmlns:a16="http://schemas.microsoft.com/office/drawing/2014/main" val="205077119"/>
                  </a:ext>
                </a:extLst>
              </a:tr>
              <a:tr h="366292">
                <a:tc>
                  <a:txBody>
                    <a:bodyPr/>
                    <a:lstStyle/>
                    <a:p>
                      <a:pPr marL="0" indent="0">
                        <a:buNone/>
                      </a:pPr>
                      <a:r>
                        <a:rPr lang="en-US" dirty="0"/>
                        <a:t>7.   Lipid-rich</a:t>
                      </a:r>
                    </a:p>
                  </a:txBody>
                  <a:tcPr/>
                </a:tc>
                <a:tc>
                  <a:txBody>
                    <a:bodyPr/>
                    <a:lstStyle/>
                    <a:p>
                      <a:pPr marL="0" indent="0">
                        <a:buNone/>
                      </a:pPr>
                      <a:r>
                        <a:rPr lang="en-US" dirty="0"/>
                        <a:t>N.A</a:t>
                      </a:r>
                    </a:p>
                  </a:txBody>
                  <a:tcPr/>
                </a:tc>
                <a:extLst>
                  <a:ext uri="{0D108BD9-81ED-4DB2-BD59-A6C34878D82A}">
                    <a16:rowId xmlns:a16="http://schemas.microsoft.com/office/drawing/2014/main" val="4196835506"/>
                  </a:ext>
                </a:extLst>
              </a:tr>
              <a:tr h="641011">
                <a:tc>
                  <a:txBody>
                    <a:bodyPr/>
                    <a:lstStyle/>
                    <a:p>
                      <a:pPr marL="0" indent="0">
                        <a:buNone/>
                      </a:pPr>
                      <a:r>
                        <a:rPr lang="en-US" dirty="0"/>
                        <a:t>8.   Lymphoepithelioma-like</a:t>
                      </a:r>
                    </a:p>
                  </a:txBody>
                  <a:tcPr/>
                </a:tc>
                <a:tc>
                  <a:txBody>
                    <a:bodyPr/>
                    <a:lstStyle/>
                    <a:p>
                      <a:pPr marL="0" indent="0">
                        <a:buNone/>
                      </a:pPr>
                      <a:r>
                        <a:rPr lang="en-US" dirty="0"/>
                        <a:t>Basal-squamous phenotype; MSS; overexpress PDL-1</a:t>
                      </a:r>
                    </a:p>
                  </a:txBody>
                  <a:tcPr/>
                </a:tc>
                <a:extLst>
                  <a:ext uri="{0D108BD9-81ED-4DB2-BD59-A6C34878D82A}">
                    <a16:rowId xmlns:a16="http://schemas.microsoft.com/office/drawing/2014/main" val="1984237153"/>
                  </a:ext>
                </a:extLst>
              </a:tr>
              <a:tr h="472174">
                <a:tc>
                  <a:txBody>
                    <a:bodyPr/>
                    <a:lstStyle/>
                    <a:p>
                      <a:pPr marL="0" indent="0">
                        <a:buNone/>
                      </a:pPr>
                      <a:r>
                        <a:rPr lang="en-US" dirty="0"/>
                        <a:t>9.   Clear cell (glycogen-rich)</a:t>
                      </a:r>
                    </a:p>
                  </a:txBody>
                  <a:tcPr/>
                </a:tc>
                <a:tc>
                  <a:txBody>
                    <a:bodyPr/>
                    <a:lstStyle/>
                    <a:p>
                      <a:pPr marL="0" indent="0">
                        <a:buNone/>
                      </a:pPr>
                      <a:endParaRPr lang="en-US" dirty="0"/>
                    </a:p>
                  </a:txBody>
                  <a:tcPr/>
                </a:tc>
                <a:extLst>
                  <a:ext uri="{0D108BD9-81ED-4DB2-BD59-A6C34878D82A}">
                    <a16:rowId xmlns:a16="http://schemas.microsoft.com/office/drawing/2014/main" val="6708341"/>
                  </a:ext>
                </a:extLst>
              </a:tr>
              <a:tr h="366292">
                <a:tc>
                  <a:txBody>
                    <a:bodyPr/>
                    <a:lstStyle/>
                    <a:p>
                      <a:pPr marL="342900" indent="-342900">
                        <a:buAutoNum type="arabicPeriod" startAt="10"/>
                      </a:pPr>
                      <a:r>
                        <a:rPr lang="en-US" dirty="0"/>
                        <a:t>Giant cell</a:t>
                      </a:r>
                    </a:p>
                  </a:txBody>
                  <a:tcPr/>
                </a:tc>
                <a:tc>
                  <a:txBody>
                    <a:bodyPr/>
                    <a:lstStyle/>
                    <a:p>
                      <a:pPr marL="342900" indent="-342900">
                        <a:buAutoNum type="arabicPeriod" startAt="10"/>
                      </a:pPr>
                      <a:endParaRPr lang="en-US" dirty="0"/>
                    </a:p>
                  </a:txBody>
                  <a:tcPr/>
                </a:tc>
                <a:extLst>
                  <a:ext uri="{0D108BD9-81ED-4DB2-BD59-A6C34878D82A}">
                    <a16:rowId xmlns:a16="http://schemas.microsoft.com/office/drawing/2014/main" val="4283081298"/>
                  </a:ext>
                </a:extLst>
              </a:tr>
              <a:tr h="372987">
                <a:tc>
                  <a:txBody>
                    <a:bodyPr/>
                    <a:lstStyle/>
                    <a:p>
                      <a:pPr marL="0" indent="0">
                        <a:buNone/>
                      </a:pPr>
                      <a:r>
                        <a:rPr lang="en-US" dirty="0"/>
                        <a:t>11.  Poorly differentiated</a:t>
                      </a:r>
                    </a:p>
                  </a:txBody>
                  <a:tcPr/>
                </a:tc>
                <a:tc>
                  <a:txBody>
                    <a:bodyPr/>
                    <a:lstStyle/>
                    <a:p>
                      <a:pPr marL="0" indent="0">
                        <a:buNone/>
                      </a:pPr>
                      <a:endParaRPr lang="en-US" dirty="0"/>
                    </a:p>
                  </a:txBody>
                  <a:tcPr/>
                </a:tc>
                <a:extLst>
                  <a:ext uri="{0D108BD9-81ED-4DB2-BD59-A6C34878D82A}">
                    <a16:rowId xmlns:a16="http://schemas.microsoft.com/office/drawing/2014/main" val="2058403017"/>
                  </a:ext>
                </a:extLst>
              </a:tr>
            </a:tbl>
          </a:graphicData>
        </a:graphic>
      </p:graphicFrame>
    </p:spTree>
    <p:extLst>
      <p:ext uri="{BB962C8B-B14F-4D97-AF65-F5344CB8AC3E}">
        <p14:creationId xmlns:p14="http://schemas.microsoft.com/office/powerpoint/2010/main" val="934243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227F6FA8-AD3D-F4A3-626B-4B43D227B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70" y="1893570"/>
            <a:ext cx="11452860" cy="3070860"/>
          </a:xfrm>
          <a:prstGeom prst="rect">
            <a:avLst/>
          </a:prstGeom>
        </p:spPr>
      </p:pic>
      <p:sp>
        <p:nvSpPr>
          <p:cNvPr id="4" name="TextBox 3">
            <a:extLst>
              <a:ext uri="{FF2B5EF4-FFF2-40B4-BE49-F238E27FC236}">
                <a16:creationId xmlns:a16="http://schemas.microsoft.com/office/drawing/2014/main" id="{7C13AFE1-F6BA-F0B0-4047-E736E4D7BE43}"/>
              </a:ext>
            </a:extLst>
          </p:cNvPr>
          <p:cNvSpPr txBox="1"/>
          <p:nvPr/>
        </p:nvSpPr>
        <p:spPr>
          <a:xfrm>
            <a:off x="8015111" y="6502402"/>
            <a:ext cx="4134700" cy="369332"/>
          </a:xfrm>
          <a:prstGeom prst="rect">
            <a:avLst/>
          </a:prstGeom>
          <a:noFill/>
        </p:spPr>
        <p:txBody>
          <a:bodyPr wrap="square" rtlCol="0">
            <a:spAutoFit/>
          </a:bodyPr>
          <a:lstStyle/>
          <a:p>
            <a:r>
              <a:rPr lang="pt-BR" dirty="0"/>
              <a:t>	</a:t>
            </a:r>
            <a:r>
              <a:rPr lang="pt-BR" sz="1400" dirty="0"/>
              <a:t>Am J Surg Pathol 2024;48:e11–e23</a:t>
            </a:r>
            <a:endParaRPr lang="en-US" sz="1400" dirty="0"/>
          </a:p>
        </p:txBody>
      </p:sp>
      <p:sp>
        <p:nvSpPr>
          <p:cNvPr id="2" name="TextBox 1">
            <a:extLst>
              <a:ext uri="{FF2B5EF4-FFF2-40B4-BE49-F238E27FC236}">
                <a16:creationId xmlns:a16="http://schemas.microsoft.com/office/drawing/2014/main" id="{5E6F01BB-AD3A-53E3-1397-091DF1D4B0E4}"/>
              </a:ext>
            </a:extLst>
          </p:cNvPr>
          <p:cNvSpPr txBox="1"/>
          <p:nvPr/>
        </p:nvSpPr>
        <p:spPr>
          <a:xfrm>
            <a:off x="1568960" y="956604"/>
            <a:ext cx="9263987" cy="707886"/>
          </a:xfrm>
          <a:prstGeom prst="rect">
            <a:avLst/>
          </a:prstGeom>
          <a:noFill/>
        </p:spPr>
        <p:txBody>
          <a:bodyPr wrap="square" rtlCol="0">
            <a:spAutoFit/>
          </a:bodyPr>
          <a:lstStyle/>
          <a:p>
            <a:r>
              <a:rPr lang="en-US" sz="3600" b="1" dirty="0"/>
              <a:t> </a:t>
            </a:r>
            <a:r>
              <a:rPr lang="en-US" sz="4000" b="1" dirty="0"/>
              <a:t>Clinical significance of histologic subtypes</a:t>
            </a:r>
          </a:p>
        </p:txBody>
      </p:sp>
      <p:sp>
        <p:nvSpPr>
          <p:cNvPr id="5" name="TextBox 4">
            <a:extLst>
              <a:ext uri="{FF2B5EF4-FFF2-40B4-BE49-F238E27FC236}">
                <a16:creationId xmlns:a16="http://schemas.microsoft.com/office/drawing/2014/main" id="{1036F53A-B6BC-382E-F766-63CDC701ACB3}"/>
              </a:ext>
            </a:extLst>
          </p:cNvPr>
          <p:cNvSpPr txBox="1"/>
          <p:nvPr/>
        </p:nvSpPr>
        <p:spPr>
          <a:xfrm>
            <a:off x="266700" y="4086808"/>
            <a:ext cx="11555730" cy="877622"/>
          </a:xfrm>
          <a:prstGeom prst="rect">
            <a:avLst/>
          </a:prstGeom>
          <a:noFill/>
          <a:ln w="47625">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8021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C0D8A7-3D78-AFED-2B6F-A91C7582816D}"/>
              </a:ext>
            </a:extLst>
          </p:cNvPr>
          <p:cNvSpPr txBox="1"/>
          <p:nvPr/>
        </p:nvSpPr>
        <p:spPr>
          <a:xfrm>
            <a:off x="1974243" y="1638676"/>
            <a:ext cx="8060266" cy="3939540"/>
          </a:xfrm>
          <a:prstGeom prst="rect">
            <a:avLst/>
          </a:prstGeom>
          <a:noFill/>
        </p:spPr>
        <p:txBody>
          <a:bodyPr wrap="square" rtlCol="0">
            <a:spAutoFit/>
          </a:bodyPr>
          <a:lstStyle/>
          <a:p>
            <a:r>
              <a:rPr lang="en-US" sz="3200" b="1" dirty="0"/>
              <a:t>Micropapillary</a:t>
            </a:r>
          </a:p>
          <a:p>
            <a:pPr marL="285750" indent="-285750">
              <a:buFont typeface="Arial" panose="020B0604020202020204" pitchFamily="34" charset="0"/>
              <a:buChar char="•"/>
            </a:pPr>
            <a:r>
              <a:rPr lang="en-US" sz="2400" dirty="0"/>
              <a:t>&gt;25% micropapillary component associated with poorer prognosis compared to conventional Uro Ca</a:t>
            </a:r>
          </a:p>
          <a:p>
            <a:pPr marL="285750" indent="-285750">
              <a:buFont typeface="Arial" panose="020B0604020202020204" pitchFamily="34" charset="0"/>
              <a:buChar char="•"/>
            </a:pPr>
            <a:r>
              <a:rPr lang="en-US" sz="2400" dirty="0"/>
              <a:t>Higher instance of upstaging at cystectomy- early cystectomy and lymphadenectomy  recommended</a:t>
            </a:r>
          </a:p>
          <a:p>
            <a:pPr marL="285750" indent="-285750">
              <a:buFont typeface="Arial" panose="020B0604020202020204" pitchFamily="34" charset="0"/>
              <a:buChar char="•"/>
            </a:pPr>
            <a:endParaRPr lang="en-US" b="1" dirty="0"/>
          </a:p>
          <a:p>
            <a:r>
              <a:rPr lang="en-US" sz="3200" b="1" dirty="0"/>
              <a:t>Plasmacytoid</a:t>
            </a:r>
          </a:p>
          <a:p>
            <a:pPr marL="285750" indent="-285750">
              <a:buFont typeface="Arial" panose="020B0604020202020204" pitchFamily="34" charset="0"/>
              <a:buChar char="•"/>
            </a:pPr>
            <a:r>
              <a:rPr lang="en-US" sz="2400" dirty="0"/>
              <a:t>Worse CSS than conventional Uro Ca</a:t>
            </a:r>
          </a:p>
          <a:p>
            <a:pPr marL="285750" indent="-285750">
              <a:buFont typeface="Arial" panose="020B0604020202020204" pitchFamily="34" charset="0"/>
              <a:buChar char="•"/>
            </a:pPr>
            <a:r>
              <a:rPr lang="en-US" sz="2400" dirty="0"/>
              <a:t>Higher chances of surgical margin positivity (</a:t>
            </a:r>
            <a:r>
              <a:rPr lang="en-US" sz="2400" dirty="0" err="1"/>
              <a:t>upto</a:t>
            </a:r>
            <a:r>
              <a:rPr lang="en-US" sz="2400" dirty="0"/>
              <a:t> 5x)</a:t>
            </a:r>
          </a:p>
          <a:p>
            <a:pPr marL="285750" indent="-285750">
              <a:buFont typeface="Arial" panose="020B0604020202020204" pitchFamily="34" charset="0"/>
              <a:buChar char="•"/>
            </a:pPr>
            <a:r>
              <a:rPr lang="en-US" sz="2400" dirty="0"/>
              <a:t>Increased risk of retroperitoneal recurrence</a:t>
            </a:r>
          </a:p>
        </p:txBody>
      </p:sp>
      <p:sp>
        <p:nvSpPr>
          <p:cNvPr id="4" name="TextBox 3">
            <a:extLst>
              <a:ext uri="{FF2B5EF4-FFF2-40B4-BE49-F238E27FC236}">
                <a16:creationId xmlns:a16="http://schemas.microsoft.com/office/drawing/2014/main" id="{D2324353-BA53-0B76-09DE-155559061AA4}"/>
              </a:ext>
            </a:extLst>
          </p:cNvPr>
          <p:cNvSpPr txBox="1"/>
          <p:nvPr/>
        </p:nvSpPr>
        <p:spPr>
          <a:xfrm>
            <a:off x="8015111" y="5894876"/>
            <a:ext cx="4134700" cy="707886"/>
          </a:xfrm>
          <a:prstGeom prst="rect">
            <a:avLst/>
          </a:prstGeom>
          <a:noFill/>
        </p:spPr>
        <p:txBody>
          <a:bodyPr wrap="square" rtlCol="0">
            <a:spAutoFit/>
          </a:bodyPr>
          <a:lstStyle/>
          <a:p>
            <a:r>
              <a:rPr lang="pt-BR" sz="1000" dirty="0"/>
              <a:t>Am J Surg Pathol 2024;48:e11–e23</a:t>
            </a:r>
          </a:p>
          <a:p>
            <a:r>
              <a:rPr lang="en-US" sz="1000" dirty="0">
                <a:effectLst/>
                <a:latin typeface="AdvOT12994db2.I"/>
              </a:rPr>
              <a:t>BJU Int </a:t>
            </a:r>
            <a:r>
              <a:rPr lang="en-US" sz="1000" dirty="0">
                <a:effectLst/>
                <a:latin typeface="AdvOT4d2c49fd"/>
              </a:rPr>
              <a:t>2023; </a:t>
            </a:r>
            <a:r>
              <a:rPr lang="en-US" sz="1000" dirty="0">
                <a:effectLst/>
                <a:latin typeface="AdvOT9c861270.B"/>
              </a:rPr>
              <a:t>132: </a:t>
            </a:r>
            <a:r>
              <a:rPr lang="en-US" sz="1000" dirty="0">
                <a:effectLst/>
                <a:latin typeface="AdvOT4d2c49fd"/>
              </a:rPr>
              <a:t>170</a:t>
            </a:r>
            <a:r>
              <a:rPr lang="en-US" sz="1000" dirty="0">
                <a:effectLst/>
                <a:latin typeface="AdvOT4d2c49fd+20"/>
              </a:rPr>
              <a:t>–</a:t>
            </a:r>
            <a:r>
              <a:rPr lang="en-US" sz="1000" dirty="0">
                <a:effectLst/>
                <a:latin typeface="AdvOT4d2c49fd"/>
              </a:rPr>
              <a:t>180 </a:t>
            </a:r>
            <a:endParaRPr lang="en-US" sz="1000" dirty="0"/>
          </a:p>
          <a:p>
            <a:r>
              <a:rPr lang="en-US" sz="1000" dirty="0" err="1"/>
              <a:t>Urol</a:t>
            </a:r>
            <a:r>
              <a:rPr lang="en-US" sz="1000" dirty="0"/>
              <a:t> Oncol 2014; 32: 833-838</a:t>
            </a:r>
          </a:p>
          <a:p>
            <a:r>
              <a:rPr lang="en-US" sz="1000" dirty="0"/>
              <a:t>J </a:t>
            </a:r>
            <a:r>
              <a:rPr lang="en-US" sz="1000" dirty="0" err="1"/>
              <a:t>Urol</a:t>
            </a:r>
            <a:r>
              <a:rPr lang="en-US" sz="1000" dirty="0"/>
              <a:t> 2015; 193: 1129-1134</a:t>
            </a:r>
          </a:p>
        </p:txBody>
      </p:sp>
      <p:sp>
        <p:nvSpPr>
          <p:cNvPr id="5" name="TextBox 4">
            <a:extLst>
              <a:ext uri="{FF2B5EF4-FFF2-40B4-BE49-F238E27FC236}">
                <a16:creationId xmlns:a16="http://schemas.microsoft.com/office/drawing/2014/main" id="{6C40BD1C-83A1-E818-A634-C007463F94D1}"/>
              </a:ext>
            </a:extLst>
          </p:cNvPr>
          <p:cNvSpPr txBox="1"/>
          <p:nvPr/>
        </p:nvSpPr>
        <p:spPr>
          <a:xfrm>
            <a:off x="1579716" y="450167"/>
            <a:ext cx="9887931" cy="707886"/>
          </a:xfrm>
          <a:prstGeom prst="rect">
            <a:avLst/>
          </a:prstGeom>
          <a:noFill/>
        </p:spPr>
        <p:txBody>
          <a:bodyPr wrap="square" rtlCol="0">
            <a:spAutoFit/>
          </a:bodyPr>
          <a:lstStyle/>
          <a:p>
            <a:r>
              <a:rPr lang="en-US" sz="3600" b="1" dirty="0"/>
              <a:t> </a:t>
            </a:r>
            <a:r>
              <a:rPr lang="en-US" sz="4000" b="1" dirty="0"/>
              <a:t>Clinical significance of histologic subtypes</a:t>
            </a:r>
          </a:p>
        </p:txBody>
      </p:sp>
    </p:spTree>
    <p:extLst>
      <p:ext uri="{BB962C8B-B14F-4D97-AF65-F5344CB8AC3E}">
        <p14:creationId xmlns:p14="http://schemas.microsoft.com/office/powerpoint/2010/main" val="3126445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9709C-ACF1-8BC4-FC1E-B0A7168076E6}"/>
              </a:ext>
            </a:extLst>
          </p:cNvPr>
          <p:cNvSpPr txBox="1"/>
          <p:nvPr/>
        </p:nvSpPr>
        <p:spPr>
          <a:xfrm>
            <a:off x="2769707" y="2650434"/>
            <a:ext cx="6268278" cy="923330"/>
          </a:xfrm>
          <a:prstGeom prst="rect">
            <a:avLst/>
          </a:prstGeom>
          <a:noFill/>
        </p:spPr>
        <p:txBody>
          <a:bodyPr wrap="square" rtlCol="0">
            <a:spAutoFit/>
          </a:bodyPr>
          <a:lstStyle/>
          <a:p>
            <a:r>
              <a:rPr lang="en-US" sz="5400" dirty="0"/>
              <a:t>      </a:t>
            </a:r>
            <a:r>
              <a:rPr lang="en-US" sz="5400" b="1" dirty="0"/>
              <a:t>pT1 </a:t>
            </a:r>
            <a:r>
              <a:rPr lang="en-US" sz="5400" b="1" dirty="0" err="1"/>
              <a:t>substaging</a:t>
            </a:r>
            <a:r>
              <a:rPr lang="en-US" sz="5400" b="1" dirty="0"/>
              <a:t> </a:t>
            </a:r>
          </a:p>
        </p:txBody>
      </p:sp>
    </p:spTree>
    <p:extLst>
      <p:ext uri="{BB962C8B-B14F-4D97-AF65-F5344CB8AC3E}">
        <p14:creationId xmlns:p14="http://schemas.microsoft.com/office/powerpoint/2010/main" val="541353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EDF2C7-ED95-2F9E-732D-3808279BE5F8}"/>
              </a:ext>
            </a:extLst>
          </p:cNvPr>
          <p:cNvSpPr txBox="1"/>
          <p:nvPr/>
        </p:nvSpPr>
        <p:spPr>
          <a:xfrm>
            <a:off x="808383" y="2410475"/>
            <a:ext cx="10734260" cy="369332"/>
          </a:xfrm>
          <a:prstGeom prst="rect">
            <a:avLst/>
          </a:prstGeom>
          <a:noFill/>
        </p:spPr>
        <p:txBody>
          <a:bodyPr wrap="square" rtlCol="0">
            <a:spAutoFit/>
          </a:bodyPr>
          <a:lstStyle/>
          <a:p>
            <a:r>
              <a:rPr lang="en-US" dirty="0"/>
              <a:t>            </a:t>
            </a:r>
            <a:endParaRPr lang="en-US" b="1" dirty="0"/>
          </a:p>
        </p:txBody>
      </p:sp>
      <p:sp>
        <p:nvSpPr>
          <p:cNvPr id="5" name="TextBox 4">
            <a:extLst>
              <a:ext uri="{FF2B5EF4-FFF2-40B4-BE49-F238E27FC236}">
                <a16:creationId xmlns:a16="http://schemas.microsoft.com/office/drawing/2014/main" id="{73ABC0F2-F87A-F967-6F98-2CB55054D1C8}"/>
              </a:ext>
            </a:extLst>
          </p:cNvPr>
          <p:cNvSpPr txBox="1"/>
          <p:nvPr/>
        </p:nvSpPr>
        <p:spPr>
          <a:xfrm>
            <a:off x="1934079" y="5398686"/>
            <a:ext cx="8338456" cy="523220"/>
          </a:xfrm>
          <a:prstGeom prst="rect">
            <a:avLst/>
          </a:prstGeom>
          <a:noFill/>
        </p:spPr>
        <p:txBody>
          <a:bodyPr wrap="square" rtlCol="0">
            <a:spAutoFit/>
          </a:bodyPr>
          <a:lstStyle/>
          <a:p>
            <a:r>
              <a:rPr lang="en-US" dirty="0"/>
              <a:t>                              </a:t>
            </a:r>
            <a:r>
              <a:rPr lang="en-US" sz="2800" b="1" dirty="0"/>
              <a:t>Which method to implement?</a:t>
            </a:r>
          </a:p>
        </p:txBody>
      </p:sp>
      <p:sp>
        <p:nvSpPr>
          <p:cNvPr id="6" name="TextBox 5">
            <a:extLst>
              <a:ext uri="{FF2B5EF4-FFF2-40B4-BE49-F238E27FC236}">
                <a16:creationId xmlns:a16="http://schemas.microsoft.com/office/drawing/2014/main" id="{0BC35A72-E3C0-A12F-AC42-27D389288C8D}"/>
              </a:ext>
            </a:extLst>
          </p:cNvPr>
          <p:cNvSpPr txBox="1"/>
          <p:nvPr/>
        </p:nvSpPr>
        <p:spPr>
          <a:xfrm>
            <a:off x="1338943" y="4005943"/>
            <a:ext cx="6945086"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5F602A93-99A8-1411-01C8-10A42609D243}"/>
              </a:ext>
            </a:extLst>
          </p:cNvPr>
          <p:cNvSpPr txBox="1"/>
          <p:nvPr/>
        </p:nvSpPr>
        <p:spPr>
          <a:xfrm>
            <a:off x="2769707" y="450572"/>
            <a:ext cx="6268278" cy="923330"/>
          </a:xfrm>
          <a:prstGeom prst="rect">
            <a:avLst/>
          </a:prstGeom>
          <a:noFill/>
        </p:spPr>
        <p:txBody>
          <a:bodyPr wrap="square" rtlCol="0">
            <a:spAutoFit/>
          </a:bodyPr>
          <a:lstStyle/>
          <a:p>
            <a:r>
              <a:rPr lang="en-US" sz="4800" dirty="0"/>
              <a:t>       </a:t>
            </a:r>
            <a:r>
              <a:rPr lang="en-US" sz="5400" b="1" dirty="0"/>
              <a:t>pT1 </a:t>
            </a:r>
            <a:r>
              <a:rPr lang="en-US" sz="5400" b="1" dirty="0" err="1"/>
              <a:t>substaging</a:t>
            </a:r>
            <a:r>
              <a:rPr lang="en-US" sz="5400" b="1" dirty="0"/>
              <a:t> </a:t>
            </a:r>
          </a:p>
        </p:txBody>
      </p:sp>
      <p:sp>
        <p:nvSpPr>
          <p:cNvPr id="8" name="TextBox 7">
            <a:extLst>
              <a:ext uri="{FF2B5EF4-FFF2-40B4-BE49-F238E27FC236}">
                <a16:creationId xmlns:a16="http://schemas.microsoft.com/office/drawing/2014/main" id="{FD6F2493-AA5F-8337-9271-389BFFE1A15E}"/>
              </a:ext>
            </a:extLst>
          </p:cNvPr>
          <p:cNvSpPr txBox="1"/>
          <p:nvPr/>
        </p:nvSpPr>
        <p:spPr>
          <a:xfrm>
            <a:off x="1683262" y="1656535"/>
            <a:ext cx="8984501" cy="3477875"/>
          </a:xfrm>
          <a:prstGeom prst="rect">
            <a:avLst/>
          </a:prstGeom>
          <a:noFill/>
        </p:spPr>
        <p:txBody>
          <a:bodyPr wrap="square" rtlCol="0">
            <a:spAutoFit/>
          </a:bodyPr>
          <a:lstStyle/>
          <a:p>
            <a:pPr marL="342900" indent="-342900">
              <a:buFont typeface="Arial" panose="020B0604020202020204" pitchFamily="34" charset="0"/>
              <a:buChar char="•"/>
            </a:pPr>
            <a:r>
              <a:rPr lang="en-US" sz="2800" dirty="0"/>
              <a:t>pT1 are clinically heterogeneous</a:t>
            </a:r>
          </a:p>
          <a:p>
            <a:pPr marL="342900" indent="-342900">
              <a:buFont typeface="Arial" panose="020B0604020202020204" pitchFamily="34" charset="0"/>
              <a:buChar char="•"/>
            </a:pPr>
            <a:r>
              <a:rPr lang="en-US" sz="2800" dirty="0"/>
              <a:t>Extent of lamina propria invasion is associated with both tumor recurrence and progression</a:t>
            </a:r>
          </a:p>
          <a:p>
            <a:pPr marL="342900" indent="-342900">
              <a:buFont typeface="Arial" panose="020B0604020202020204" pitchFamily="34" charset="0"/>
              <a:buChar char="•"/>
            </a:pPr>
            <a:r>
              <a:rPr lang="en-US" sz="2800" dirty="0"/>
              <a:t>pT1 </a:t>
            </a:r>
            <a:r>
              <a:rPr lang="en-US" sz="2800" dirty="0" err="1"/>
              <a:t>substaging</a:t>
            </a:r>
            <a:r>
              <a:rPr lang="en-US" sz="2800" dirty="0"/>
              <a:t> recommended: WHO, AJCC, ISUP, GUPS, CAP</a:t>
            </a:r>
          </a:p>
          <a:p>
            <a:pPr marL="342900" indent="-342900">
              <a:buFont typeface="Arial" panose="020B0604020202020204" pitchFamily="34" charset="0"/>
              <a:buChar char="•"/>
            </a:pPr>
            <a:r>
              <a:rPr lang="en-US" sz="2800" dirty="0"/>
              <a:t>Not universally adopted: 38.9% of responders in an ISUP poll in 2022 did not substage pT1 tumors</a:t>
            </a:r>
          </a:p>
          <a:p>
            <a:pPr marL="342900" indent="-342900">
              <a:buFont typeface="Arial" panose="020B0604020202020204" pitchFamily="34" charset="0"/>
              <a:buChar char="•"/>
            </a:pPr>
            <a:endParaRPr lang="en-US" sz="2400" b="1" dirty="0"/>
          </a:p>
        </p:txBody>
      </p:sp>
    </p:spTree>
    <p:extLst>
      <p:ext uri="{BB962C8B-B14F-4D97-AF65-F5344CB8AC3E}">
        <p14:creationId xmlns:p14="http://schemas.microsoft.com/office/powerpoint/2010/main" val="20265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75312D-F959-B027-E2F8-91CBF70AD95B}"/>
              </a:ext>
            </a:extLst>
          </p:cNvPr>
          <p:cNvGraphicFramePr/>
          <p:nvPr>
            <p:extLst>
              <p:ext uri="{D42A27DB-BD31-4B8C-83A1-F6EECF244321}">
                <p14:modId xmlns:p14="http://schemas.microsoft.com/office/powerpoint/2010/main" val="3359778086"/>
              </p:ext>
            </p:extLst>
          </p:nvPr>
        </p:nvGraphicFramePr>
        <p:xfrm>
          <a:off x="1733422" y="719666"/>
          <a:ext cx="866088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0796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86D5-5674-9F4D-0261-43F6C82BAEF6}"/>
              </a:ext>
            </a:extLst>
          </p:cNvPr>
          <p:cNvSpPr>
            <a:spLocks noGrp="1"/>
          </p:cNvSpPr>
          <p:nvPr>
            <p:ph type="title"/>
          </p:nvPr>
        </p:nvSpPr>
        <p:spPr/>
        <p:txBody>
          <a:bodyPr/>
          <a:lstStyle/>
          <a:p>
            <a:r>
              <a:rPr lang="en-US" b="1" dirty="0"/>
              <a:t>Objectives</a:t>
            </a:r>
          </a:p>
        </p:txBody>
      </p:sp>
      <p:sp>
        <p:nvSpPr>
          <p:cNvPr id="3" name="Content Placeholder 2">
            <a:extLst>
              <a:ext uri="{FF2B5EF4-FFF2-40B4-BE49-F238E27FC236}">
                <a16:creationId xmlns:a16="http://schemas.microsoft.com/office/drawing/2014/main" id="{BCB2D985-5488-DDC6-4DBC-BB4D18130DDD}"/>
              </a:ext>
            </a:extLst>
          </p:cNvPr>
          <p:cNvSpPr>
            <a:spLocks noGrp="1"/>
          </p:cNvSpPr>
          <p:nvPr>
            <p:ph idx="1"/>
          </p:nvPr>
        </p:nvSpPr>
        <p:spPr/>
        <p:txBody>
          <a:bodyPr>
            <a:normAutofit/>
          </a:bodyPr>
          <a:lstStyle/>
          <a:p>
            <a:r>
              <a:rPr lang="en-US" dirty="0"/>
              <a:t>Describe some of the pertinent changes in the WHO 5</a:t>
            </a:r>
            <a:r>
              <a:rPr lang="en-US" baseline="30000" dirty="0"/>
              <a:t>th</a:t>
            </a:r>
            <a:r>
              <a:rPr lang="en-US" dirty="0"/>
              <a:t> edition</a:t>
            </a:r>
          </a:p>
          <a:p>
            <a:pPr lvl="1"/>
            <a:r>
              <a:rPr lang="en-US" dirty="0"/>
              <a:t>Changes in nomenclature</a:t>
            </a:r>
          </a:p>
          <a:p>
            <a:pPr lvl="1"/>
            <a:r>
              <a:rPr lang="en-US" dirty="0"/>
              <a:t>Addition/deletion of entities</a:t>
            </a:r>
          </a:p>
          <a:p>
            <a:r>
              <a:rPr lang="en-US" dirty="0"/>
              <a:t>Discuss the current status of grading </a:t>
            </a:r>
            <a:r>
              <a:rPr lang="en-US" dirty="0" err="1"/>
              <a:t>pTa</a:t>
            </a:r>
            <a:r>
              <a:rPr lang="en-US" dirty="0"/>
              <a:t> tumors</a:t>
            </a:r>
          </a:p>
          <a:p>
            <a:r>
              <a:rPr lang="en-US" dirty="0"/>
              <a:t>Recognize some of the new subtypes of invasive urothelial carcinoma</a:t>
            </a:r>
          </a:p>
          <a:p>
            <a:r>
              <a:rPr lang="en-US" dirty="0"/>
              <a:t>Discuss briefly the substaging of pT1 tumors</a:t>
            </a:r>
          </a:p>
          <a:p>
            <a:r>
              <a:rPr lang="en-US" dirty="0"/>
              <a:t>Examine the current status of molecular classification of bladder carcinoma</a:t>
            </a:r>
          </a:p>
          <a:p>
            <a:endParaRPr lang="en-US" dirty="0"/>
          </a:p>
        </p:txBody>
      </p:sp>
    </p:spTree>
    <p:extLst>
      <p:ext uri="{BB962C8B-B14F-4D97-AF65-F5344CB8AC3E}">
        <p14:creationId xmlns:p14="http://schemas.microsoft.com/office/powerpoint/2010/main" val="29618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nk and purple cell&#10;&#10;Description automatically generated with medium confidence">
            <a:extLst>
              <a:ext uri="{FF2B5EF4-FFF2-40B4-BE49-F238E27FC236}">
                <a16:creationId xmlns:a16="http://schemas.microsoft.com/office/drawing/2014/main" id="{9C7CA070-745B-16B6-BD9D-4C9E587D8BBB}"/>
              </a:ext>
            </a:extLst>
          </p:cNvPr>
          <p:cNvPicPr>
            <a:picLocks noChangeAspect="1"/>
          </p:cNvPicPr>
          <p:nvPr/>
        </p:nvPicPr>
        <p:blipFill rotWithShape="1">
          <a:blip r:embed="rId3">
            <a:extLst>
              <a:ext uri="{28A0092B-C50C-407E-A947-70E740481C1C}">
                <a14:useLocalDpi xmlns:a14="http://schemas.microsoft.com/office/drawing/2010/main" val="0"/>
              </a:ext>
            </a:extLst>
          </a:blip>
          <a:srcRect l="5760" t="-2" r="59142" b="28402"/>
          <a:stretch/>
        </p:blipFill>
        <p:spPr>
          <a:xfrm>
            <a:off x="-13823" y="1"/>
            <a:ext cx="6418722" cy="6857999"/>
          </a:xfrm>
          <a:prstGeom prst="rect">
            <a:avLst/>
          </a:prstGeom>
        </p:spPr>
      </p:pic>
      <p:sp>
        <p:nvSpPr>
          <p:cNvPr id="6" name="Down Arrow 5">
            <a:extLst>
              <a:ext uri="{FF2B5EF4-FFF2-40B4-BE49-F238E27FC236}">
                <a16:creationId xmlns:a16="http://schemas.microsoft.com/office/drawing/2014/main" id="{0E3BBC06-48F0-0C12-058C-DDF51FEFACBD}"/>
              </a:ext>
            </a:extLst>
          </p:cNvPr>
          <p:cNvSpPr/>
          <p:nvPr/>
        </p:nvSpPr>
        <p:spPr>
          <a:xfrm>
            <a:off x="3361001" y="0"/>
            <a:ext cx="125506" cy="1667435"/>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ABC0973C-0B66-7F2A-0C97-91AA16A2DDAB}"/>
              </a:ext>
            </a:extLst>
          </p:cNvPr>
          <p:cNvSpPr/>
          <p:nvPr/>
        </p:nvSpPr>
        <p:spPr>
          <a:xfrm>
            <a:off x="3311316" y="2037871"/>
            <a:ext cx="175191" cy="3742764"/>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Diagram 10">
            <a:extLst>
              <a:ext uri="{FF2B5EF4-FFF2-40B4-BE49-F238E27FC236}">
                <a16:creationId xmlns:a16="http://schemas.microsoft.com/office/drawing/2014/main" id="{B9D9F299-CA70-80D5-E808-69BE334C37D2}"/>
              </a:ext>
            </a:extLst>
          </p:cNvPr>
          <p:cNvGraphicFramePr/>
          <p:nvPr>
            <p:extLst>
              <p:ext uri="{D42A27DB-BD31-4B8C-83A1-F6EECF244321}">
                <p14:modId xmlns:p14="http://schemas.microsoft.com/office/powerpoint/2010/main" val="1328268433"/>
              </p:ext>
            </p:extLst>
          </p:nvPr>
        </p:nvGraphicFramePr>
        <p:xfrm>
          <a:off x="6275293" y="719666"/>
          <a:ext cx="5982447" cy="50609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984DEAFC-329C-B7EE-939D-5DA8BA174FE0}"/>
              </a:ext>
            </a:extLst>
          </p:cNvPr>
          <p:cNvSpPr txBox="1"/>
          <p:nvPr/>
        </p:nvSpPr>
        <p:spPr>
          <a:xfrm>
            <a:off x="2241178" y="860612"/>
            <a:ext cx="705642" cy="400110"/>
          </a:xfrm>
          <a:prstGeom prst="rect">
            <a:avLst/>
          </a:prstGeom>
          <a:solidFill>
            <a:schemeClr val="bg1"/>
          </a:solidFill>
        </p:spPr>
        <p:txBody>
          <a:bodyPr wrap="none" rtlCol="0">
            <a:spAutoFit/>
          </a:bodyPr>
          <a:lstStyle/>
          <a:p>
            <a:r>
              <a:rPr lang="en-US" sz="2000" b="1" dirty="0"/>
              <a:t>pT1a</a:t>
            </a:r>
          </a:p>
        </p:txBody>
      </p:sp>
      <p:sp>
        <p:nvSpPr>
          <p:cNvPr id="15" name="TextBox 14">
            <a:extLst>
              <a:ext uri="{FF2B5EF4-FFF2-40B4-BE49-F238E27FC236}">
                <a16:creationId xmlns:a16="http://schemas.microsoft.com/office/drawing/2014/main" id="{F6123C7F-18CA-ED21-F5E9-F62D416235CF}"/>
              </a:ext>
            </a:extLst>
          </p:cNvPr>
          <p:cNvSpPr txBox="1"/>
          <p:nvPr/>
        </p:nvSpPr>
        <p:spPr>
          <a:xfrm>
            <a:off x="2438400" y="3621741"/>
            <a:ext cx="716863" cy="400110"/>
          </a:xfrm>
          <a:prstGeom prst="rect">
            <a:avLst/>
          </a:prstGeom>
          <a:solidFill>
            <a:schemeClr val="bg1"/>
          </a:solidFill>
        </p:spPr>
        <p:txBody>
          <a:bodyPr wrap="none" rtlCol="0">
            <a:spAutoFit/>
          </a:bodyPr>
          <a:lstStyle/>
          <a:p>
            <a:r>
              <a:rPr lang="en-US" sz="2000" b="1" dirty="0"/>
              <a:t>pT1b</a:t>
            </a:r>
          </a:p>
        </p:txBody>
      </p:sp>
      <p:sp>
        <p:nvSpPr>
          <p:cNvPr id="16" name="TextBox 15">
            <a:extLst>
              <a:ext uri="{FF2B5EF4-FFF2-40B4-BE49-F238E27FC236}">
                <a16:creationId xmlns:a16="http://schemas.microsoft.com/office/drawing/2014/main" id="{CE569FBC-30E1-8F63-B792-363743F2B9B8}"/>
              </a:ext>
            </a:extLst>
          </p:cNvPr>
          <p:cNvSpPr txBox="1"/>
          <p:nvPr/>
        </p:nvSpPr>
        <p:spPr>
          <a:xfrm>
            <a:off x="3971363" y="905437"/>
            <a:ext cx="705642" cy="400110"/>
          </a:xfrm>
          <a:prstGeom prst="rect">
            <a:avLst/>
          </a:prstGeom>
          <a:solidFill>
            <a:schemeClr val="bg1"/>
          </a:solidFill>
        </p:spPr>
        <p:txBody>
          <a:bodyPr wrap="none" rtlCol="0">
            <a:spAutoFit/>
          </a:bodyPr>
          <a:lstStyle/>
          <a:p>
            <a:r>
              <a:rPr lang="en-US" sz="2000" b="1" dirty="0"/>
              <a:t>pT1a</a:t>
            </a:r>
          </a:p>
        </p:txBody>
      </p:sp>
      <p:sp>
        <p:nvSpPr>
          <p:cNvPr id="17" name="TextBox 16">
            <a:extLst>
              <a:ext uri="{FF2B5EF4-FFF2-40B4-BE49-F238E27FC236}">
                <a16:creationId xmlns:a16="http://schemas.microsoft.com/office/drawing/2014/main" id="{98930469-CCFA-C3BF-06B5-046EDE7ED4DC}"/>
              </a:ext>
            </a:extLst>
          </p:cNvPr>
          <p:cNvSpPr txBox="1"/>
          <p:nvPr/>
        </p:nvSpPr>
        <p:spPr>
          <a:xfrm>
            <a:off x="4383736" y="1963273"/>
            <a:ext cx="716863" cy="400110"/>
          </a:xfrm>
          <a:prstGeom prst="rect">
            <a:avLst/>
          </a:prstGeom>
          <a:solidFill>
            <a:schemeClr val="bg1"/>
          </a:solidFill>
        </p:spPr>
        <p:txBody>
          <a:bodyPr wrap="none" rtlCol="0">
            <a:spAutoFit/>
          </a:bodyPr>
          <a:lstStyle/>
          <a:p>
            <a:r>
              <a:rPr lang="en-US" sz="2000" b="1" dirty="0"/>
              <a:t>pT1b</a:t>
            </a:r>
          </a:p>
        </p:txBody>
      </p:sp>
      <p:sp>
        <p:nvSpPr>
          <p:cNvPr id="18" name="TextBox 17">
            <a:extLst>
              <a:ext uri="{FF2B5EF4-FFF2-40B4-BE49-F238E27FC236}">
                <a16:creationId xmlns:a16="http://schemas.microsoft.com/office/drawing/2014/main" id="{CBC43777-B585-979F-75E0-43984EEF4723}"/>
              </a:ext>
            </a:extLst>
          </p:cNvPr>
          <p:cNvSpPr txBox="1"/>
          <p:nvPr/>
        </p:nvSpPr>
        <p:spPr>
          <a:xfrm>
            <a:off x="3845855" y="3630707"/>
            <a:ext cx="686406" cy="400110"/>
          </a:xfrm>
          <a:prstGeom prst="rect">
            <a:avLst/>
          </a:prstGeom>
          <a:solidFill>
            <a:schemeClr val="bg1"/>
          </a:solidFill>
        </p:spPr>
        <p:txBody>
          <a:bodyPr wrap="none" rtlCol="0">
            <a:spAutoFit/>
          </a:bodyPr>
          <a:lstStyle/>
          <a:p>
            <a:r>
              <a:rPr lang="en-US" sz="2000" b="1" dirty="0"/>
              <a:t>pT1c</a:t>
            </a:r>
          </a:p>
        </p:txBody>
      </p:sp>
    </p:spTree>
    <p:extLst>
      <p:ext uri="{BB962C8B-B14F-4D97-AF65-F5344CB8AC3E}">
        <p14:creationId xmlns:p14="http://schemas.microsoft.com/office/powerpoint/2010/main" val="3786665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EBC1-4BEB-22FA-30B5-81F20C3F4298}"/>
              </a:ext>
            </a:extLst>
          </p:cNvPr>
          <p:cNvSpPr txBox="1"/>
          <p:nvPr/>
        </p:nvSpPr>
        <p:spPr>
          <a:xfrm>
            <a:off x="393699" y="605971"/>
            <a:ext cx="11404601" cy="830997"/>
          </a:xfrm>
          <a:prstGeom prst="rect">
            <a:avLst/>
          </a:prstGeom>
          <a:noFill/>
        </p:spPr>
        <p:txBody>
          <a:bodyPr wrap="square" rtlCol="0">
            <a:spAutoFit/>
          </a:bodyPr>
          <a:lstStyle/>
          <a:p>
            <a:r>
              <a:rPr lang="en-US" sz="4800" b="1" dirty="0"/>
              <a:t>Drawbacks of </a:t>
            </a:r>
            <a:r>
              <a:rPr lang="en-US" sz="4800" b="1" dirty="0" err="1"/>
              <a:t>histoanatomic</a:t>
            </a:r>
            <a:r>
              <a:rPr lang="en-US" sz="4800" b="1" dirty="0"/>
              <a:t> pT1 </a:t>
            </a:r>
            <a:r>
              <a:rPr lang="en-US" sz="4800" b="1" dirty="0" err="1"/>
              <a:t>substaging</a:t>
            </a:r>
            <a:endParaRPr lang="en-US" sz="4800" b="1" dirty="0"/>
          </a:p>
        </p:txBody>
      </p:sp>
      <p:sp>
        <p:nvSpPr>
          <p:cNvPr id="4" name="TextBox 3">
            <a:extLst>
              <a:ext uri="{FF2B5EF4-FFF2-40B4-BE49-F238E27FC236}">
                <a16:creationId xmlns:a16="http://schemas.microsoft.com/office/drawing/2014/main" id="{6C87FD8F-8E99-FBEB-0B3F-390F64225ED0}"/>
              </a:ext>
            </a:extLst>
          </p:cNvPr>
          <p:cNvSpPr txBox="1"/>
          <p:nvPr/>
        </p:nvSpPr>
        <p:spPr>
          <a:xfrm>
            <a:off x="1859666" y="2153487"/>
            <a:ext cx="8425543" cy="3816429"/>
          </a:xfrm>
          <a:prstGeom prst="rect">
            <a:avLst/>
          </a:prstGeom>
          <a:noFill/>
        </p:spPr>
        <p:txBody>
          <a:bodyPr wrap="square" rtlCol="0">
            <a:spAutoFit/>
          </a:bodyPr>
          <a:lstStyle/>
          <a:p>
            <a:pPr marL="285750" indent="-285750">
              <a:buFont typeface="Arial" panose="020B0604020202020204" pitchFamily="34" charset="0"/>
              <a:buChar char="•"/>
            </a:pPr>
            <a:r>
              <a:rPr lang="en-US" sz="3200" dirty="0"/>
              <a:t>Difficulty in identifying MM</a:t>
            </a:r>
          </a:p>
          <a:p>
            <a:pPr marL="285750" indent="-285750">
              <a:buFont typeface="Arial" panose="020B0604020202020204" pitchFamily="34" charset="0"/>
              <a:buChar char="•"/>
            </a:pPr>
            <a:r>
              <a:rPr lang="en-US" sz="3200" dirty="0"/>
              <a:t>VP may vary with respect to MM</a:t>
            </a:r>
          </a:p>
          <a:p>
            <a:pPr marL="285750" indent="-285750">
              <a:buFont typeface="Arial" panose="020B0604020202020204" pitchFamily="34" charset="0"/>
              <a:buChar char="•"/>
            </a:pPr>
            <a:r>
              <a:rPr lang="en-US" sz="3200" dirty="0"/>
              <a:t>Difficulty in architectural orientation in TUR and cautery artifacts</a:t>
            </a:r>
          </a:p>
          <a:p>
            <a:pPr marL="285750" indent="-285750">
              <a:buFont typeface="Arial" panose="020B0604020202020204" pitchFamily="34" charset="0"/>
              <a:buChar char="•"/>
            </a:pPr>
            <a:r>
              <a:rPr lang="en-US" sz="3200" dirty="0"/>
              <a:t>Difficult to implement in re-resections, due to scarring, hyperplasia of the MM- not recommended</a:t>
            </a:r>
          </a:p>
          <a:p>
            <a:endParaRPr lang="en-US" dirty="0"/>
          </a:p>
        </p:txBody>
      </p:sp>
    </p:spTree>
    <p:extLst>
      <p:ext uri="{BB962C8B-B14F-4D97-AF65-F5344CB8AC3E}">
        <p14:creationId xmlns:p14="http://schemas.microsoft.com/office/powerpoint/2010/main" val="6816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596A10D-D050-1155-7F78-EB3AF5694B7B}"/>
              </a:ext>
            </a:extLst>
          </p:cNvPr>
          <p:cNvGraphicFramePr/>
          <p:nvPr>
            <p:extLst>
              <p:ext uri="{D42A27DB-BD31-4B8C-83A1-F6EECF244321}">
                <p14:modId xmlns:p14="http://schemas.microsoft.com/office/powerpoint/2010/main" val="4179010000"/>
              </p:ext>
            </p:extLst>
          </p:nvPr>
        </p:nvGraphicFramePr>
        <p:xfrm>
          <a:off x="1371750" y="731429"/>
          <a:ext cx="9391426" cy="5729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3CDB04A-DA1D-A80A-56E4-557D880BB4BA}"/>
              </a:ext>
            </a:extLst>
          </p:cNvPr>
          <p:cNvPicPr>
            <a:picLocks noChangeAspect="1"/>
          </p:cNvPicPr>
          <p:nvPr/>
        </p:nvPicPr>
        <p:blipFill rotWithShape="1">
          <a:blip r:embed="rId8"/>
          <a:srcRect l="8985" r="9359"/>
          <a:stretch/>
        </p:blipFill>
        <p:spPr>
          <a:xfrm>
            <a:off x="9377466" y="3597214"/>
            <a:ext cx="2762655" cy="1070221"/>
          </a:xfrm>
          <a:prstGeom prst="rect">
            <a:avLst/>
          </a:prstGeom>
          <a:ln w="25400">
            <a:solidFill>
              <a:schemeClr val="tx1"/>
            </a:solidFill>
          </a:ln>
        </p:spPr>
      </p:pic>
      <p:pic>
        <p:nvPicPr>
          <p:cNvPr id="5" name="Picture 4" descr="A diagram of a structure&#10;&#10;Description automatically generated with medium confidence">
            <a:extLst>
              <a:ext uri="{FF2B5EF4-FFF2-40B4-BE49-F238E27FC236}">
                <a16:creationId xmlns:a16="http://schemas.microsoft.com/office/drawing/2014/main" id="{C1059F73-39C6-7A2B-8CDA-E5F65181EB9C}"/>
              </a:ext>
            </a:extLst>
          </p:cNvPr>
          <p:cNvPicPr>
            <a:picLocks noChangeAspect="1"/>
          </p:cNvPicPr>
          <p:nvPr/>
        </p:nvPicPr>
        <p:blipFill rotWithShape="1">
          <a:blip r:embed="rId9">
            <a:extLst>
              <a:ext uri="{28A0092B-C50C-407E-A947-70E740481C1C}">
                <a14:useLocalDpi xmlns:a14="http://schemas.microsoft.com/office/drawing/2010/main" val="0"/>
              </a:ext>
            </a:extLst>
          </a:blip>
          <a:srcRect l="50938" t="77821" r="13660" b="2682"/>
          <a:stretch/>
        </p:blipFill>
        <p:spPr>
          <a:xfrm>
            <a:off x="700659" y="4175338"/>
            <a:ext cx="2081719" cy="953310"/>
          </a:xfrm>
          <a:prstGeom prst="rect">
            <a:avLst/>
          </a:prstGeom>
          <a:ln w="25400">
            <a:solidFill>
              <a:schemeClr val="tx1"/>
            </a:solidFill>
          </a:ln>
        </p:spPr>
      </p:pic>
      <p:sp>
        <p:nvSpPr>
          <p:cNvPr id="6" name="TextBox 5">
            <a:extLst>
              <a:ext uri="{FF2B5EF4-FFF2-40B4-BE49-F238E27FC236}">
                <a16:creationId xmlns:a16="http://schemas.microsoft.com/office/drawing/2014/main" id="{EF4918B8-BC21-BA3E-0802-D1F7CF1D51BC}"/>
              </a:ext>
            </a:extLst>
          </p:cNvPr>
          <p:cNvSpPr txBox="1"/>
          <p:nvPr/>
        </p:nvSpPr>
        <p:spPr>
          <a:xfrm>
            <a:off x="1298643" y="5240869"/>
            <a:ext cx="961957" cy="369332"/>
          </a:xfrm>
          <a:prstGeom prst="rect">
            <a:avLst/>
          </a:prstGeom>
          <a:noFill/>
        </p:spPr>
        <p:txBody>
          <a:bodyPr wrap="square" rtlCol="0">
            <a:spAutoFit/>
          </a:bodyPr>
          <a:lstStyle/>
          <a:p>
            <a:r>
              <a:rPr lang="en-US" b="1" dirty="0"/>
              <a:t>ALLICA</a:t>
            </a:r>
          </a:p>
        </p:txBody>
      </p:sp>
    </p:spTree>
    <p:extLst>
      <p:ext uri="{BB962C8B-B14F-4D97-AF65-F5344CB8AC3E}">
        <p14:creationId xmlns:p14="http://schemas.microsoft.com/office/powerpoint/2010/main" val="1774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human body&#10;&#10;Description automatically generated">
            <a:extLst>
              <a:ext uri="{FF2B5EF4-FFF2-40B4-BE49-F238E27FC236}">
                <a16:creationId xmlns:a16="http://schemas.microsoft.com/office/drawing/2014/main" id="{86F8AD99-949B-6A6D-F61B-990C35CF5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427" y="0"/>
            <a:ext cx="6324719" cy="6858000"/>
          </a:xfrm>
          <a:prstGeom prst="rect">
            <a:avLst/>
          </a:prstGeom>
        </p:spPr>
      </p:pic>
      <p:sp>
        <p:nvSpPr>
          <p:cNvPr id="4" name="TextBox 3">
            <a:extLst>
              <a:ext uri="{FF2B5EF4-FFF2-40B4-BE49-F238E27FC236}">
                <a16:creationId xmlns:a16="http://schemas.microsoft.com/office/drawing/2014/main" id="{0B1D38FB-DA6A-0A69-698D-F918EE5471B4}"/>
              </a:ext>
            </a:extLst>
          </p:cNvPr>
          <p:cNvSpPr txBox="1"/>
          <p:nvPr/>
        </p:nvSpPr>
        <p:spPr>
          <a:xfrm>
            <a:off x="526774" y="685800"/>
            <a:ext cx="2176610" cy="830997"/>
          </a:xfrm>
          <a:prstGeom prst="rect">
            <a:avLst/>
          </a:prstGeom>
          <a:noFill/>
        </p:spPr>
        <p:txBody>
          <a:bodyPr wrap="square" rtlCol="0">
            <a:spAutoFit/>
          </a:bodyPr>
          <a:lstStyle/>
          <a:p>
            <a:r>
              <a:rPr lang="en-US" sz="2400" dirty="0"/>
              <a:t>Depth of invasion</a:t>
            </a:r>
          </a:p>
        </p:txBody>
      </p:sp>
      <p:sp>
        <p:nvSpPr>
          <p:cNvPr id="5" name="TextBox 4">
            <a:extLst>
              <a:ext uri="{FF2B5EF4-FFF2-40B4-BE49-F238E27FC236}">
                <a16:creationId xmlns:a16="http://schemas.microsoft.com/office/drawing/2014/main" id="{7BD1D9B7-6756-04A9-3C78-F31C4C7ADA06}"/>
              </a:ext>
            </a:extLst>
          </p:cNvPr>
          <p:cNvSpPr txBox="1"/>
          <p:nvPr/>
        </p:nvSpPr>
        <p:spPr>
          <a:xfrm>
            <a:off x="247375" y="3071191"/>
            <a:ext cx="2589491" cy="830997"/>
          </a:xfrm>
          <a:prstGeom prst="rect">
            <a:avLst/>
          </a:prstGeom>
          <a:noFill/>
        </p:spPr>
        <p:txBody>
          <a:bodyPr wrap="none" rtlCol="0">
            <a:spAutoFit/>
          </a:bodyPr>
          <a:lstStyle/>
          <a:p>
            <a:r>
              <a:rPr lang="en-US" sz="2400" dirty="0"/>
              <a:t>Largest contiguous </a:t>
            </a:r>
          </a:p>
          <a:p>
            <a:r>
              <a:rPr lang="en-US" sz="2400" dirty="0"/>
              <a:t>              focus</a:t>
            </a:r>
          </a:p>
        </p:txBody>
      </p:sp>
      <p:sp>
        <p:nvSpPr>
          <p:cNvPr id="6" name="TextBox 5">
            <a:extLst>
              <a:ext uri="{FF2B5EF4-FFF2-40B4-BE49-F238E27FC236}">
                <a16:creationId xmlns:a16="http://schemas.microsoft.com/office/drawing/2014/main" id="{4785289B-0616-B151-5243-291C40706CF9}"/>
              </a:ext>
            </a:extLst>
          </p:cNvPr>
          <p:cNvSpPr txBox="1"/>
          <p:nvPr/>
        </p:nvSpPr>
        <p:spPr>
          <a:xfrm>
            <a:off x="213691" y="5502965"/>
            <a:ext cx="2589491" cy="830997"/>
          </a:xfrm>
          <a:prstGeom prst="rect">
            <a:avLst/>
          </a:prstGeom>
          <a:noFill/>
        </p:spPr>
        <p:txBody>
          <a:bodyPr wrap="none" rtlCol="0">
            <a:spAutoFit/>
          </a:bodyPr>
          <a:lstStyle/>
          <a:p>
            <a:r>
              <a:rPr lang="en-US" sz="2400" dirty="0"/>
              <a:t>Largest contiguous </a:t>
            </a:r>
          </a:p>
          <a:p>
            <a:r>
              <a:rPr lang="en-US" sz="2400" dirty="0"/>
              <a:t>             focus</a:t>
            </a:r>
          </a:p>
        </p:txBody>
      </p:sp>
      <p:sp>
        <p:nvSpPr>
          <p:cNvPr id="7" name="TextBox 6">
            <a:extLst>
              <a:ext uri="{FF2B5EF4-FFF2-40B4-BE49-F238E27FC236}">
                <a16:creationId xmlns:a16="http://schemas.microsoft.com/office/drawing/2014/main" id="{708B6E1E-F2C3-355A-FC10-384443A72A70}"/>
              </a:ext>
            </a:extLst>
          </p:cNvPr>
          <p:cNvSpPr txBox="1"/>
          <p:nvPr/>
        </p:nvSpPr>
        <p:spPr>
          <a:xfrm>
            <a:off x="9369299" y="493641"/>
            <a:ext cx="2589491" cy="830997"/>
          </a:xfrm>
          <a:prstGeom prst="rect">
            <a:avLst/>
          </a:prstGeom>
          <a:noFill/>
        </p:spPr>
        <p:txBody>
          <a:bodyPr wrap="none" rtlCol="0">
            <a:spAutoFit/>
          </a:bodyPr>
          <a:lstStyle/>
          <a:p>
            <a:r>
              <a:rPr lang="en-US" sz="2400" dirty="0"/>
              <a:t>Largest contiguous </a:t>
            </a:r>
          </a:p>
          <a:p>
            <a:r>
              <a:rPr lang="en-US" sz="2400" dirty="0"/>
              <a:t>             focus</a:t>
            </a:r>
          </a:p>
        </p:txBody>
      </p:sp>
      <p:sp>
        <p:nvSpPr>
          <p:cNvPr id="9" name="TextBox 8">
            <a:extLst>
              <a:ext uri="{FF2B5EF4-FFF2-40B4-BE49-F238E27FC236}">
                <a16:creationId xmlns:a16="http://schemas.microsoft.com/office/drawing/2014/main" id="{8E8F0E62-223E-9406-7A3E-8656913EEC9D}"/>
              </a:ext>
            </a:extLst>
          </p:cNvPr>
          <p:cNvSpPr txBox="1"/>
          <p:nvPr/>
        </p:nvSpPr>
        <p:spPr>
          <a:xfrm>
            <a:off x="9674099" y="2796209"/>
            <a:ext cx="1245692" cy="461665"/>
          </a:xfrm>
          <a:prstGeom prst="rect">
            <a:avLst/>
          </a:prstGeom>
          <a:noFill/>
        </p:spPr>
        <p:txBody>
          <a:bodyPr wrap="square" rtlCol="0">
            <a:spAutoFit/>
          </a:bodyPr>
          <a:lstStyle/>
          <a:p>
            <a:r>
              <a:rPr lang="en-US" sz="2400" dirty="0"/>
              <a:t>ALLICA</a:t>
            </a:r>
          </a:p>
        </p:txBody>
      </p:sp>
      <p:sp>
        <p:nvSpPr>
          <p:cNvPr id="11" name="TextBox 10">
            <a:extLst>
              <a:ext uri="{FF2B5EF4-FFF2-40B4-BE49-F238E27FC236}">
                <a16:creationId xmlns:a16="http://schemas.microsoft.com/office/drawing/2014/main" id="{AD5C5B4A-1E70-A838-631C-1F72FCC1D970}"/>
              </a:ext>
            </a:extLst>
          </p:cNvPr>
          <p:cNvSpPr txBox="1"/>
          <p:nvPr/>
        </p:nvSpPr>
        <p:spPr>
          <a:xfrm>
            <a:off x="9693979" y="5532783"/>
            <a:ext cx="1245692" cy="461665"/>
          </a:xfrm>
          <a:prstGeom prst="rect">
            <a:avLst/>
          </a:prstGeom>
          <a:noFill/>
        </p:spPr>
        <p:txBody>
          <a:bodyPr wrap="square" rtlCol="0">
            <a:spAutoFit/>
          </a:bodyPr>
          <a:lstStyle/>
          <a:p>
            <a:r>
              <a:rPr lang="en-US" sz="2400" dirty="0"/>
              <a:t>ALLICA</a:t>
            </a:r>
          </a:p>
        </p:txBody>
      </p:sp>
      <p:sp>
        <p:nvSpPr>
          <p:cNvPr id="13" name="TextBox 12">
            <a:extLst>
              <a:ext uri="{FF2B5EF4-FFF2-40B4-BE49-F238E27FC236}">
                <a16:creationId xmlns:a16="http://schemas.microsoft.com/office/drawing/2014/main" id="{AEB7E474-E2A4-9066-CA51-570F251FD0FE}"/>
              </a:ext>
            </a:extLst>
          </p:cNvPr>
          <p:cNvSpPr txBox="1"/>
          <p:nvPr/>
        </p:nvSpPr>
        <p:spPr>
          <a:xfrm>
            <a:off x="2829427" y="0"/>
            <a:ext cx="3120799" cy="2266122"/>
          </a:xfrm>
          <a:prstGeom prst="rect">
            <a:avLst/>
          </a:prstGeom>
          <a:noFill/>
          <a:ln w="38100">
            <a:solidFill>
              <a:srgbClr val="C00000"/>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BE10AB54-43BE-FE98-FB9E-6CDE7DD0F185}"/>
              </a:ext>
            </a:extLst>
          </p:cNvPr>
          <p:cNvSpPr txBox="1"/>
          <p:nvPr/>
        </p:nvSpPr>
        <p:spPr>
          <a:xfrm>
            <a:off x="2829427" y="2266122"/>
            <a:ext cx="3120799" cy="4591878"/>
          </a:xfrm>
          <a:prstGeom prst="rect">
            <a:avLst/>
          </a:prstGeom>
          <a:noFill/>
          <a:ln w="38100">
            <a:solidFill>
              <a:srgbClr val="C00000"/>
            </a:solidFill>
          </a:ln>
        </p:spPr>
        <p:txBody>
          <a:bodyPr wrap="square" rtlCol="0">
            <a:spAutoFit/>
          </a:bodyPr>
          <a:lstStyle/>
          <a:p>
            <a:endParaRPr lang="en-US" dirty="0"/>
          </a:p>
        </p:txBody>
      </p:sp>
      <p:sp>
        <p:nvSpPr>
          <p:cNvPr id="22" name="TextBox 21">
            <a:extLst>
              <a:ext uri="{FF2B5EF4-FFF2-40B4-BE49-F238E27FC236}">
                <a16:creationId xmlns:a16="http://schemas.microsoft.com/office/drawing/2014/main" id="{638F7430-32E1-02AC-2555-A406824B61E0}"/>
              </a:ext>
            </a:extLst>
          </p:cNvPr>
          <p:cNvSpPr txBox="1"/>
          <p:nvPr/>
        </p:nvSpPr>
        <p:spPr>
          <a:xfrm>
            <a:off x="5979260" y="2266122"/>
            <a:ext cx="3132759" cy="4591878"/>
          </a:xfrm>
          <a:prstGeom prst="rect">
            <a:avLst/>
          </a:prstGeom>
          <a:noFill/>
          <a:ln w="38100">
            <a:solidFill>
              <a:srgbClr val="C00000"/>
            </a:solidFill>
          </a:ln>
        </p:spPr>
        <p:txBody>
          <a:bodyPr wrap="square" rtlCol="0">
            <a:spAutoFit/>
          </a:bodyPr>
          <a:lstStyle/>
          <a:p>
            <a:endParaRPr lang="en-US" dirty="0"/>
          </a:p>
        </p:txBody>
      </p:sp>
      <p:sp>
        <p:nvSpPr>
          <p:cNvPr id="23" name="TextBox 22">
            <a:extLst>
              <a:ext uri="{FF2B5EF4-FFF2-40B4-BE49-F238E27FC236}">
                <a16:creationId xmlns:a16="http://schemas.microsoft.com/office/drawing/2014/main" id="{C1C19A9E-6390-D1AA-C39F-19A966E408FF}"/>
              </a:ext>
            </a:extLst>
          </p:cNvPr>
          <p:cNvSpPr txBox="1"/>
          <p:nvPr/>
        </p:nvSpPr>
        <p:spPr>
          <a:xfrm>
            <a:off x="5979260" y="0"/>
            <a:ext cx="3120233" cy="2266122"/>
          </a:xfrm>
          <a:prstGeom prst="rect">
            <a:avLst/>
          </a:prstGeom>
          <a:noFill/>
          <a:ln w="38100">
            <a:solidFill>
              <a:srgbClr val="C00000"/>
            </a:solidFill>
          </a:ln>
        </p:spPr>
        <p:txBody>
          <a:bodyPr wrap="square" rtlCol="0">
            <a:spAutoFit/>
          </a:bodyPr>
          <a:lstStyle/>
          <a:p>
            <a:endParaRPr lang="en-US" dirty="0"/>
          </a:p>
        </p:txBody>
      </p:sp>
      <p:sp>
        <p:nvSpPr>
          <p:cNvPr id="24" name="TextBox 23">
            <a:extLst>
              <a:ext uri="{FF2B5EF4-FFF2-40B4-BE49-F238E27FC236}">
                <a16:creationId xmlns:a16="http://schemas.microsoft.com/office/drawing/2014/main" id="{4E4CE88A-84AC-13E5-9841-59E17D054929}"/>
              </a:ext>
            </a:extLst>
          </p:cNvPr>
          <p:cNvSpPr txBox="1"/>
          <p:nvPr/>
        </p:nvSpPr>
        <p:spPr>
          <a:xfrm>
            <a:off x="9280189" y="6575898"/>
            <a:ext cx="2928430" cy="276999"/>
          </a:xfrm>
          <a:prstGeom prst="rect">
            <a:avLst/>
          </a:prstGeom>
          <a:noFill/>
        </p:spPr>
        <p:txBody>
          <a:bodyPr wrap="none" rtlCol="0">
            <a:spAutoFit/>
          </a:bodyPr>
          <a:lstStyle/>
          <a:p>
            <a:r>
              <a:rPr lang="en-US" sz="1200" dirty="0">
                <a:effectLst/>
                <a:latin typeface="AdvPSAC4E"/>
              </a:rPr>
              <a:t>Arch </a:t>
            </a:r>
            <a:r>
              <a:rPr lang="en-US" sz="1200" dirty="0" err="1">
                <a:effectLst/>
                <a:latin typeface="AdvPSAC4E"/>
              </a:rPr>
              <a:t>Pathol</a:t>
            </a:r>
            <a:r>
              <a:rPr lang="en-US" sz="1200" dirty="0">
                <a:effectLst/>
                <a:latin typeface="AdvPSAC4E"/>
              </a:rPr>
              <a:t> Lab Med. </a:t>
            </a:r>
            <a:r>
              <a:rPr lang="en-US" sz="1200" dirty="0">
                <a:effectLst/>
                <a:latin typeface="AdvPSOP"/>
              </a:rPr>
              <a:t>2022;146:1131–1139 </a:t>
            </a:r>
            <a:endParaRPr lang="en-US" sz="1200" dirty="0"/>
          </a:p>
        </p:txBody>
      </p:sp>
    </p:spTree>
    <p:extLst>
      <p:ext uri="{BB962C8B-B14F-4D97-AF65-F5344CB8AC3E}">
        <p14:creationId xmlns:p14="http://schemas.microsoft.com/office/powerpoint/2010/main" val="2717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1" grpId="0"/>
      <p:bldP spid="13" grpId="0" animBg="1"/>
      <p:bldP spid="15"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D38964-F86C-652D-8B3F-91A5610D4553}"/>
              </a:ext>
            </a:extLst>
          </p:cNvPr>
          <p:cNvSpPr txBox="1"/>
          <p:nvPr/>
        </p:nvSpPr>
        <p:spPr>
          <a:xfrm>
            <a:off x="1850570" y="2548554"/>
            <a:ext cx="8558025"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Quantitative better than </a:t>
            </a:r>
            <a:r>
              <a:rPr lang="en-US" sz="3200" dirty="0" err="1"/>
              <a:t>histoanatomical</a:t>
            </a:r>
            <a:r>
              <a:rPr lang="en-US" sz="3200" dirty="0"/>
              <a:t>: more predictive of outcome (83% vs 50%)</a:t>
            </a:r>
          </a:p>
          <a:p>
            <a:pPr marL="285750" indent="-285750">
              <a:buFont typeface="Arial" panose="020B0604020202020204" pitchFamily="34" charset="0"/>
              <a:buChar char="•"/>
            </a:pPr>
            <a:r>
              <a:rPr lang="en-US" sz="3200" dirty="0"/>
              <a:t>Quantitative, without the use of an optical micrometer: practical and favored</a:t>
            </a:r>
          </a:p>
          <a:p>
            <a:pPr marL="285750" indent="-285750">
              <a:buFont typeface="Arial" panose="020B0604020202020204" pitchFamily="34" charset="0"/>
              <a:buChar char="•"/>
            </a:pPr>
            <a:r>
              <a:rPr lang="en-US" sz="3200" dirty="0"/>
              <a:t>No consensus; but should be consistent within a practice</a:t>
            </a:r>
          </a:p>
        </p:txBody>
      </p:sp>
      <p:sp>
        <p:nvSpPr>
          <p:cNvPr id="4" name="TextBox 3">
            <a:extLst>
              <a:ext uri="{FF2B5EF4-FFF2-40B4-BE49-F238E27FC236}">
                <a16:creationId xmlns:a16="http://schemas.microsoft.com/office/drawing/2014/main" id="{8E6526AC-37C6-0D63-E47D-588E57A008EA}"/>
              </a:ext>
            </a:extLst>
          </p:cNvPr>
          <p:cNvSpPr txBox="1"/>
          <p:nvPr/>
        </p:nvSpPr>
        <p:spPr>
          <a:xfrm>
            <a:off x="1602889" y="558662"/>
            <a:ext cx="8971877" cy="923330"/>
          </a:xfrm>
          <a:prstGeom prst="rect">
            <a:avLst/>
          </a:prstGeom>
          <a:noFill/>
        </p:spPr>
        <p:txBody>
          <a:bodyPr wrap="square" rtlCol="0">
            <a:spAutoFit/>
          </a:bodyPr>
          <a:lstStyle/>
          <a:p>
            <a:r>
              <a:rPr lang="en-US" dirty="0"/>
              <a:t>	</a:t>
            </a:r>
            <a:r>
              <a:rPr lang="en-US" sz="5400" dirty="0"/>
              <a:t> </a:t>
            </a:r>
            <a:r>
              <a:rPr lang="en-US" sz="5400" b="1" dirty="0"/>
              <a:t>Which method to adopt?</a:t>
            </a:r>
          </a:p>
        </p:txBody>
      </p:sp>
    </p:spTree>
    <p:extLst>
      <p:ext uri="{BB962C8B-B14F-4D97-AF65-F5344CB8AC3E}">
        <p14:creationId xmlns:p14="http://schemas.microsoft.com/office/powerpoint/2010/main" val="38094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2B4AFE-125F-1758-5C70-8C0C2BA5F887}"/>
              </a:ext>
            </a:extLst>
          </p:cNvPr>
          <p:cNvSpPr txBox="1"/>
          <p:nvPr/>
        </p:nvSpPr>
        <p:spPr>
          <a:xfrm>
            <a:off x="1723513" y="2694904"/>
            <a:ext cx="8957187" cy="1569660"/>
          </a:xfrm>
          <a:prstGeom prst="rect">
            <a:avLst/>
          </a:prstGeom>
          <a:noFill/>
        </p:spPr>
        <p:txBody>
          <a:bodyPr wrap="square" rtlCol="0">
            <a:spAutoFit/>
          </a:bodyPr>
          <a:lstStyle/>
          <a:p>
            <a:r>
              <a:rPr lang="en-US" sz="4800" b="1" dirty="0"/>
              <a:t>Molecular Subtyping of Urothelial </a:t>
            </a:r>
          </a:p>
          <a:p>
            <a:r>
              <a:rPr lang="en-US" sz="4800" b="1" dirty="0"/>
              <a:t>			Carcinoma</a:t>
            </a:r>
          </a:p>
        </p:txBody>
      </p:sp>
    </p:spTree>
    <p:extLst>
      <p:ext uri="{BB962C8B-B14F-4D97-AF65-F5344CB8AC3E}">
        <p14:creationId xmlns:p14="http://schemas.microsoft.com/office/powerpoint/2010/main" val="3003730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BC1F90-5C10-AE40-DF7A-486AC3FFE191}"/>
              </a:ext>
            </a:extLst>
          </p:cNvPr>
          <p:cNvSpPr txBox="1"/>
          <p:nvPr/>
        </p:nvSpPr>
        <p:spPr>
          <a:xfrm>
            <a:off x="1635760" y="2039769"/>
            <a:ext cx="8852946" cy="1569660"/>
          </a:xfrm>
          <a:prstGeom prst="rect">
            <a:avLst/>
          </a:prstGeom>
          <a:noFill/>
        </p:spPr>
        <p:txBody>
          <a:bodyPr wrap="square" rtlCol="0">
            <a:spAutoFit/>
          </a:bodyPr>
          <a:lstStyle/>
          <a:p>
            <a:pPr marL="342900" indent="-342900">
              <a:buFont typeface="Arial" panose="020B0604020202020204" pitchFamily="34" charset="0"/>
              <a:buChar char="•"/>
            </a:pPr>
            <a:r>
              <a:rPr lang="en-US" sz="3200" dirty="0"/>
              <a:t>Numerous systems </a:t>
            </a:r>
          </a:p>
          <a:p>
            <a:pPr marL="342900" indent="-342900">
              <a:buFont typeface="Arial" panose="020B0604020202020204" pitchFamily="34" charset="0"/>
              <a:buChar char="•"/>
            </a:pPr>
            <a:r>
              <a:rPr lang="en-US" sz="3200" dirty="0"/>
              <a:t>Diverse with some overlap</a:t>
            </a:r>
          </a:p>
          <a:p>
            <a:pPr marL="342900" indent="-342900">
              <a:buFont typeface="Arial" panose="020B0604020202020204" pitchFamily="34" charset="0"/>
              <a:buChar char="•"/>
            </a:pPr>
            <a:r>
              <a:rPr lang="en-US" sz="3200" dirty="0"/>
              <a:t>Similar nomenclature, but not interchangeable</a:t>
            </a:r>
          </a:p>
        </p:txBody>
      </p:sp>
      <p:sp>
        <p:nvSpPr>
          <p:cNvPr id="3" name="TextBox 2">
            <a:extLst>
              <a:ext uri="{FF2B5EF4-FFF2-40B4-BE49-F238E27FC236}">
                <a16:creationId xmlns:a16="http://schemas.microsoft.com/office/drawing/2014/main" id="{21CA59B7-474B-5BEA-49B1-D0CF9E3A1935}"/>
              </a:ext>
            </a:extLst>
          </p:cNvPr>
          <p:cNvSpPr txBox="1"/>
          <p:nvPr/>
        </p:nvSpPr>
        <p:spPr>
          <a:xfrm>
            <a:off x="8715983" y="6147881"/>
            <a:ext cx="3476017" cy="276999"/>
          </a:xfrm>
          <a:prstGeom prst="rect">
            <a:avLst/>
          </a:prstGeom>
          <a:noFill/>
        </p:spPr>
        <p:txBody>
          <a:bodyPr wrap="square" rtlCol="0">
            <a:spAutoFit/>
          </a:bodyPr>
          <a:lstStyle/>
          <a:p>
            <a:r>
              <a:rPr lang="en-US" sz="1200" b="0" i="0" u="none" strike="noStrike" dirty="0" err="1">
                <a:effectLst/>
              </a:rPr>
              <a:t>Eur</a:t>
            </a:r>
            <a:r>
              <a:rPr lang="en-US" sz="1200" b="0" i="0" u="none" strike="noStrike" dirty="0">
                <a:effectLst/>
              </a:rPr>
              <a:t> Urol. 2020 Apr;77(4):420-433.</a:t>
            </a:r>
            <a:endParaRPr lang="en-US" sz="1200" dirty="0"/>
          </a:p>
        </p:txBody>
      </p:sp>
      <p:sp>
        <p:nvSpPr>
          <p:cNvPr id="4" name="TextBox 3">
            <a:extLst>
              <a:ext uri="{FF2B5EF4-FFF2-40B4-BE49-F238E27FC236}">
                <a16:creationId xmlns:a16="http://schemas.microsoft.com/office/drawing/2014/main" id="{8ACD6B32-B8C1-5948-A7C6-9811CB3184C5}"/>
              </a:ext>
            </a:extLst>
          </p:cNvPr>
          <p:cNvSpPr txBox="1"/>
          <p:nvPr/>
        </p:nvSpPr>
        <p:spPr>
          <a:xfrm>
            <a:off x="3238054" y="584498"/>
            <a:ext cx="6314738" cy="923330"/>
          </a:xfrm>
          <a:prstGeom prst="rect">
            <a:avLst/>
          </a:prstGeom>
          <a:noFill/>
        </p:spPr>
        <p:txBody>
          <a:bodyPr wrap="square" rtlCol="0">
            <a:spAutoFit/>
          </a:bodyPr>
          <a:lstStyle/>
          <a:p>
            <a:r>
              <a:rPr lang="en-US" sz="5400" b="1" dirty="0"/>
              <a:t>Molecular subtyping</a:t>
            </a:r>
            <a:endParaRPr lang="en-US" sz="5400" dirty="0"/>
          </a:p>
        </p:txBody>
      </p:sp>
      <p:sp>
        <p:nvSpPr>
          <p:cNvPr id="6" name="TextBox 5">
            <a:extLst>
              <a:ext uri="{FF2B5EF4-FFF2-40B4-BE49-F238E27FC236}">
                <a16:creationId xmlns:a16="http://schemas.microsoft.com/office/drawing/2014/main" id="{A307A389-941D-A3A2-2924-5E8945934C55}"/>
              </a:ext>
            </a:extLst>
          </p:cNvPr>
          <p:cNvSpPr txBox="1"/>
          <p:nvPr/>
        </p:nvSpPr>
        <p:spPr>
          <a:xfrm>
            <a:off x="2199936" y="4324142"/>
            <a:ext cx="7202246" cy="1569660"/>
          </a:xfrm>
          <a:prstGeom prst="rect">
            <a:avLst/>
          </a:prstGeom>
          <a:noFill/>
        </p:spPr>
        <p:txBody>
          <a:bodyPr wrap="square">
            <a:spAutoFit/>
          </a:bodyPr>
          <a:lstStyle/>
          <a:p>
            <a:r>
              <a:rPr lang="en-US" sz="3200" b="1" dirty="0"/>
              <a:t>A consensus molecular classification was proposed to reconcile these differences and facilitate clinical application</a:t>
            </a:r>
          </a:p>
        </p:txBody>
      </p:sp>
    </p:spTree>
    <p:extLst>
      <p:ext uri="{BB962C8B-B14F-4D97-AF65-F5344CB8AC3E}">
        <p14:creationId xmlns:p14="http://schemas.microsoft.com/office/powerpoint/2010/main" val="39191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63E799-4807-2D3F-349C-40243EC60E1B}"/>
              </a:ext>
            </a:extLst>
          </p:cNvPr>
          <p:cNvSpPr txBox="1"/>
          <p:nvPr/>
        </p:nvSpPr>
        <p:spPr>
          <a:xfrm>
            <a:off x="2540158" y="195246"/>
            <a:ext cx="6673416" cy="584775"/>
          </a:xfrm>
          <a:prstGeom prst="rect">
            <a:avLst/>
          </a:prstGeom>
          <a:noFill/>
        </p:spPr>
        <p:txBody>
          <a:bodyPr wrap="square" rtlCol="0">
            <a:spAutoFit/>
          </a:bodyPr>
          <a:lstStyle/>
          <a:p>
            <a:r>
              <a:rPr lang="en-US" dirty="0"/>
              <a:t>	</a:t>
            </a:r>
            <a:r>
              <a:rPr lang="en-US" sz="3200" b="1" dirty="0"/>
              <a:t>Molecular classification systems</a:t>
            </a:r>
          </a:p>
        </p:txBody>
      </p:sp>
      <p:pic>
        <p:nvPicPr>
          <p:cNvPr id="4" name="Picture 3" descr="A colorful squares with black text&#10;&#10;Description automatically generated with medium confidence">
            <a:extLst>
              <a:ext uri="{FF2B5EF4-FFF2-40B4-BE49-F238E27FC236}">
                <a16:creationId xmlns:a16="http://schemas.microsoft.com/office/drawing/2014/main" id="{FAC50185-9B79-46A5-FB70-EA01BE470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873"/>
            <a:ext cx="12192000" cy="3352253"/>
          </a:xfrm>
          <a:prstGeom prst="rect">
            <a:avLst/>
          </a:prstGeom>
        </p:spPr>
      </p:pic>
      <p:sp>
        <p:nvSpPr>
          <p:cNvPr id="5" name="TextBox 4">
            <a:extLst>
              <a:ext uri="{FF2B5EF4-FFF2-40B4-BE49-F238E27FC236}">
                <a16:creationId xmlns:a16="http://schemas.microsoft.com/office/drawing/2014/main" id="{B39ECB7B-499E-3A85-BDE8-80CBFBE14F73}"/>
              </a:ext>
            </a:extLst>
          </p:cNvPr>
          <p:cNvSpPr txBox="1"/>
          <p:nvPr/>
        </p:nvSpPr>
        <p:spPr>
          <a:xfrm>
            <a:off x="2156051" y="5492625"/>
            <a:ext cx="8461149"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Highlights overlap, but also differences</a:t>
            </a:r>
          </a:p>
          <a:p>
            <a:pPr marL="285750" indent="-285750">
              <a:buFont typeface="Arial" panose="020B0604020202020204" pitchFamily="34" charset="0"/>
              <a:buChar char="•"/>
            </a:pPr>
            <a:r>
              <a:rPr lang="en-US" sz="2000" dirty="0"/>
              <a:t>The luminal subtype is more heterogenous that the basal-squamous subtypes</a:t>
            </a:r>
          </a:p>
        </p:txBody>
      </p:sp>
      <p:sp>
        <p:nvSpPr>
          <p:cNvPr id="3" name="TextBox 2">
            <a:extLst>
              <a:ext uri="{FF2B5EF4-FFF2-40B4-BE49-F238E27FC236}">
                <a16:creationId xmlns:a16="http://schemas.microsoft.com/office/drawing/2014/main" id="{66270A98-9829-7B78-121A-A142B0A3F17C}"/>
              </a:ext>
            </a:extLst>
          </p:cNvPr>
          <p:cNvSpPr txBox="1"/>
          <p:nvPr/>
        </p:nvSpPr>
        <p:spPr>
          <a:xfrm>
            <a:off x="3576320" y="3789680"/>
            <a:ext cx="1899920" cy="243840"/>
          </a:xfrm>
          <a:prstGeom prst="rect">
            <a:avLst/>
          </a:prstGeom>
          <a:noFill/>
          <a:ln w="25400">
            <a:solidFill>
              <a:srgbClr val="C0000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C2ECF22B-A86C-E5C6-2EB3-9090ABADA7B8}"/>
              </a:ext>
            </a:extLst>
          </p:cNvPr>
          <p:cNvSpPr txBox="1"/>
          <p:nvPr/>
        </p:nvSpPr>
        <p:spPr>
          <a:xfrm>
            <a:off x="1717040" y="4043680"/>
            <a:ext cx="1402080" cy="254000"/>
          </a:xfrm>
          <a:prstGeom prst="rect">
            <a:avLst/>
          </a:prstGeom>
          <a:noFill/>
          <a:ln w="25400">
            <a:solidFill>
              <a:srgbClr val="C0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4194B77C-EDA4-7BCA-DD27-57E394E17451}"/>
              </a:ext>
            </a:extLst>
          </p:cNvPr>
          <p:cNvSpPr txBox="1"/>
          <p:nvPr/>
        </p:nvSpPr>
        <p:spPr>
          <a:xfrm>
            <a:off x="5567680" y="4805680"/>
            <a:ext cx="1513840" cy="279126"/>
          </a:xfrm>
          <a:prstGeom prst="rect">
            <a:avLst/>
          </a:prstGeom>
          <a:noFill/>
          <a:ln w="25400">
            <a:solidFill>
              <a:srgbClr val="C0000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32B677B3-5033-CC70-B127-5471439DE4DA}"/>
              </a:ext>
            </a:extLst>
          </p:cNvPr>
          <p:cNvSpPr txBox="1"/>
          <p:nvPr/>
        </p:nvSpPr>
        <p:spPr>
          <a:xfrm>
            <a:off x="8280400" y="4064000"/>
            <a:ext cx="1889760" cy="254000"/>
          </a:xfrm>
          <a:prstGeom prst="rect">
            <a:avLst/>
          </a:prstGeom>
          <a:noFill/>
          <a:ln w="254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5573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different cells&#10;&#10;Description automatically generated with medium confidence">
            <a:extLst>
              <a:ext uri="{FF2B5EF4-FFF2-40B4-BE49-F238E27FC236}">
                <a16:creationId xmlns:a16="http://schemas.microsoft.com/office/drawing/2014/main" id="{AE780EAB-4DD1-95C9-FC2E-C3C390F8A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960" y="914401"/>
            <a:ext cx="8970385" cy="5669280"/>
          </a:xfrm>
          <a:prstGeom prst="rect">
            <a:avLst/>
          </a:prstGeom>
        </p:spPr>
      </p:pic>
      <p:sp>
        <p:nvSpPr>
          <p:cNvPr id="4" name="TextBox 3">
            <a:extLst>
              <a:ext uri="{FF2B5EF4-FFF2-40B4-BE49-F238E27FC236}">
                <a16:creationId xmlns:a16="http://schemas.microsoft.com/office/drawing/2014/main" id="{D5E9D7D0-C193-F31D-EA9D-DC29E1E7931A}"/>
              </a:ext>
            </a:extLst>
          </p:cNvPr>
          <p:cNvSpPr txBox="1"/>
          <p:nvPr/>
        </p:nvSpPr>
        <p:spPr>
          <a:xfrm>
            <a:off x="8910536" y="6498076"/>
            <a:ext cx="3476017" cy="369332"/>
          </a:xfrm>
          <a:prstGeom prst="rect">
            <a:avLst/>
          </a:prstGeom>
          <a:noFill/>
        </p:spPr>
        <p:txBody>
          <a:bodyPr wrap="square" rtlCol="0">
            <a:spAutoFit/>
          </a:bodyPr>
          <a:lstStyle/>
          <a:p>
            <a:r>
              <a:rPr lang="en-US" sz="1200" b="0" i="0" u="none" strike="noStrike" dirty="0" err="1">
                <a:solidFill>
                  <a:srgbClr val="4D8055"/>
                </a:solidFill>
                <a:effectLst/>
                <a:latin typeface="BlinkMacSystemFont"/>
              </a:rPr>
              <a:t>Eur</a:t>
            </a:r>
            <a:r>
              <a:rPr lang="en-US" sz="1200" b="0" i="0" u="none" strike="noStrike" dirty="0">
                <a:solidFill>
                  <a:srgbClr val="4D8055"/>
                </a:solidFill>
                <a:effectLst/>
                <a:latin typeface="BlinkMacSystemFont"/>
              </a:rPr>
              <a:t> Urol. 2020 Apr;77(4):420-433</a:t>
            </a:r>
            <a:r>
              <a:rPr lang="en-US" b="0" i="0" u="none" strike="noStrike" dirty="0">
                <a:solidFill>
                  <a:srgbClr val="4D8055"/>
                </a:solidFill>
                <a:effectLst/>
                <a:latin typeface="BlinkMacSystemFont"/>
              </a:rPr>
              <a:t>.</a:t>
            </a:r>
            <a:endParaRPr lang="en-US" dirty="0"/>
          </a:p>
        </p:txBody>
      </p:sp>
      <p:sp>
        <p:nvSpPr>
          <p:cNvPr id="5" name="TextBox 4">
            <a:extLst>
              <a:ext uri="{FF2B5EF4-FFF2-40B4-BE49-F238E27FC236}">
                <a16:creationId xmlns:a16="http://schemas.microsoft.com/office/drawing/2014/main" id="{5727BE9E-71A3-F8A9-02B6-989F67FABF39}"/>
              </a:ext>
            </a:extLst>
          </p:cNvPr>
          <p:cNvSpPr txBox="1"/>
          <p:nvPr/>
        </p:nvSpPr>
        <p:spPr>
          <a:xfrm>
            <a:off x="3737113" y="155643"/>
            <a:ext cx="5173423" cy="584775"/>
          </a:xfrm>
          <a:prstGeom prst="rect">
            <a:avLst/>
          </a:prstGeom>
          <a:noFill/>
        </p:spPr>
        <p:txBody>
          <a:bodyPr wrap="square" rtlCol="0">
            <a:spAutoFit/>
          </a:bodyPr>
          <a:lstStyle/>
          <a:p>
            <a:r>
              <a:rPr lang="en-US" sz="3200" dirty="0"/>
              <a:t>     </a:t>
            </a:r>
            <a:r>
              <a:rPr lang="en-US" sz="3200" b="1" dirty="0"/>
              <a:t>Consensus Classification</a:t>
            </a:r>
          </a:p>
        </p:txBody>
      </p:sp>
    </p:spTree>
    <p:extLst>
      <p:ext uri="{BB962C8B-B14F-4D97-AF65-F5344CB8AC3E}">
        <p14:creationId xmlns:p14="http://schemas.microsoft.com/office/powerpoint/2010/main" val="3939456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B8482-D6EE-F4CC-22F4-B706248DC01C}"/>
              </a:ext>
            </a:extLst>
          </p:cNvPr>
          <p:cNvSpPr txBox="1"/>
          <p:nvPr/>
        </p:nvSpPr>
        <p:spPr>
          <a:xfrm>
            <a:off x="653143" y="1076515"/>
            <a:ext cx="10727871" cy="7263527"/>
          </a:xfrm>
          <a:prstGeom prst="rect">
            <a:avLst/>
          </a:prstGeom>
          <a:noFill/>
        </p:spPr>
        <p:txBody>
          <a:bodyPr wrap="square" rtlCol="0">
            <a:spAutoFit/>
          </a:bodyPr>
          <a:lstStyle/>
          <a:p>
            <a:pPr lvl="1"/>
            <a:endParaRPr lang="en-US" dirty="0"/>
          </a:p>
          <a:p>
            <a:pPr marL="285750" indent="-285750">
              <a:buFont typeface="Arial" panose="020B0604020202020204" pitchFamily="34" charset="0"/>
              <a:buChar char="•"/>
            </a:pPr>
            <a:r>
              <a:rPr lang="en-US" sz="3200" b="1" dirty="0"/>
              <a:t>Molecular subtypes AND tumor stage AND histology</a:t>
            </a:r>
          </a:p>
          <a:p>
            <a:pPr marL="742950" lvl="1" indent="-285750">
              <a:buFont typeface="Arial" panose="020B0604020202020204" pitchFamily="34" charset="0"/>
              <a:buChar char="•"/>
            </a:pPr>
            <a:r>
              <a:rPr lang="en-US" sz="3200" dirty="0"/>
              <a:t>Ta- luminal; T1- predominantly luminal, some basal-squamous</a:t>
            </a:r>
          </a:p>
          <a:p>
            <a:pPr marL="742950" lvl="1" indent="-285750">
              <a:buFont typeface="Arial" panose="020B0604020202020204" pitchFamily="34" charset="0"/>
              <a:buChar char="•"/>
            </a:pPr>
            <a:r>
              <a:rPr lang="en-US" sz="3200" dirty="0"/>
              <a:t>MIBC: basal-squamous, luminal and neuroendocrine-like</a:t>
            </a:r>
          </a:p>
          <a:p>
            <a:pPr marL="742950" lvl="1" indent="-285750">
              <a:buFont typeface="Arial" panose="020B0604020202020204" pitchFamily="34" charset="0"/>
              <a:buChar char="•"/>
            </a:pPr>
            <a:r>
              <a:rPr lang="en-US" sz="3200" dirty="0"/>
              <a:t>Nested, large nested, micropapillary- luminal; small cell- neuroendocrine</a:t>
            </a:r>
          </a:p>
          <a:p>
            <a:pPr lvl="1"/>
            <a:endParaRPr lang="en-US" sz="3200" dirty="0"/>
          </a:p>
          <a:p>
            <a:pPr marL="285750" indent="-285750">
              <a:buFont typeface="Arial" panose="020B0604020202020204" pitchFamily="34" charset="0"/>
              <a:buChar char="•"/>
            </a:pPr>
            <a:r>
              <a:rPr lang="en-US" sz="3200" b="1" dirty="0"/>
              <a:t>Molecular heterogeneity</a:t>
            </a:r>
          </a:p>
          <a:p>
            <a:pPr marL="742950" lvl="1" indent="-285750">
              <a:buFont typeface="Arial" panose="020B0604020202020204" pitchFamily="34" charset="0"/>
              <a:buChar char="•"/>
            </a:pPr>
            <a:r>
              <a:rPr lang="en-US" sz="3200" dirty="0"/>
              <a:t>Intratumoral heterogeneity: most pronounced in tumors with subtype histology</a:t>
            </a:r>
          </a:p>
          <a:p>
            <a:pPr marL="742950" lvl="1" indent="-285750">
              <a:buFont typeface="Arial" panose="020B0604020202020204" pitchFamily="34" charset="0"/>
              <a:buChar char="•"/>
            </a:pPr>
            <a:r>
              <a:rPr lang="en-US" sz="3200" dirty="0"/>
              <a:t>Between primary and recurrences/metastasis</a:t>
            </a:r>
          </a:p>
          <a:p>
            <a:endParaRPr lang="en-US" sz="3200" dirty="0"/>
          </a:p>
          <a:p>
            <a:pPr marL="742950" lvl="1" indent="-285750">
              <a:buFont typeface="Arial" panose="020B0604020202020204" pitchFamily="34" charset="0"/>
              <a:buChar char="•"/>
            </a:pPr>
            <a:endParaRPr lang="en-US" sz="3200" dirty="0"/>
          </a:p>
          <a:p>
            <a:r>
              <a:rPr lang="en-US" sz="3200" dirty="0"/>
              <a:t> </a:t>
            </a:r>
          </a:p>
        </p:txBody>
      </p:sp>
      <p:sp>
        <p:nvSpPr>
          <p:cNvPr id="3" name="TextBox 2">
            <a:extLst>
              <a:ext uri="{FF2B5EF4-FFF2-40B4-BE49-F238E27FC236}">
                <a16:creationId xmlns:a16="http://schemas.microsoft.com/office/drawing/2014/main" id="{DA845F8B-2741-1861-EED8-29E7CE0CEB79}"/>
              </a:ext>
            </a:extLst>
          </p:cNvPr>
          <p:cNvSpPr txBox="1"/>
          <p:nvPr/>
        </p:nvSpPr>
        <p:spPr>
          <a:xfrm>
            <a:off x="2043953" y="109068"/>
            <a:ext cx="7616413" cy="923330"/>
          </a:xfrm>
          <a:prstGeom prst="rect">
            <a:avLst/>
          </a:prstGeom>
          <a:noFill/>
        </p:spPr>
        <p:txBody>
          <a:bodyPr wrap="square" rtlCol="0">
            <a:spAutoFit/>
          </a:bodyPr>
          <a:lstStyle/>
          <a:p>
            <a:r>
              <a:rPr lang="en-US" dirty="0"/>
              <a:t>	</a:t>
            </a:r>
            <a:r>
              <a:rPr lang="en-US" sz="5400" b="1" dirty="0"/>
              <a:t>Molecular subtyping</a:t>
            </a:r>
          </a:p>
        </p:txBody>
      </p:sp>
    </p:spTree>
    <p:extLst>
      <p:ext uri="{BB962C8B-B14F-4D97-AF65-F5344CB8AC3E}">
        <p14:creationId xmlns:p14="http://schemas.microsoft.com/office/powerpoint/2010/main" val="660427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ok cover of a book&#10;&#10;Description automatically generated">
            <a:extLst>
              <a:ext uri="{FF2B5EF4-FFF2-40B4-BE49-F238E27FC236}">
                <a16:creationId xmlns:a16="http://schemas.microsoft.com/office/drawing/2014/main" id="{0B48F671-1541-BAD6-BDC7-B9BB4695B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209" y="11884"/>
            <a:ext cx="2257473" cy="2621974"/>
          </a:xfrm>
          <a:prstGeom prst="rect">
            <a:avLst/>
          </a:prstGeom>
          <a:ln w="25400">
            <a:noFill/>
          </a:ln>
        </p:spPr>
      </p:pic>
      <p:pic>
        <p:nvPicPr>
          <p:cNvPr id="10" name="Picture 9" descr="A book cover of a book&#10;&#10;Description automatically generated">
            <a:extLst>
              <a:ext uri="{FF2B5EF4-FFF2-40B4-BE49-F238E27FC236}">
                <a16:creationId xmlns:a16="http://schemas.microsoft.com/office/drawing/2014/main" id="{0AA06D23-1A3E-AE93-96B6-D3BD7FD65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31" y="-17899"/>
            <a:ext cx="2169967" cy="2651760"/>
          </a:xfrm>
          <a:prstGeom prst="rect">
            <a:avLst/>
          </a:prstGeom>
        </p:spPr>
      </p:pic>
      <p:graphicFrame>
        <p:nvGraphicFramePr>
          <p:cNvPr id="11" name="Table 11">
            <a:extLst>
              <a:ext uri="{FF2B5EF4-FFF2-40B4-BE49-F238E27FC236}">
                <a16:creationId xmlns:a16="http://schemas.microsoft.com/office/drawing/2014/main" id="{35F05D40-FD13-CD97-836F-8FC609B30D21}"/>
              </a:ext>
            </a:extLst>
          </p:cNvPr>
          <p:cNvGraphicFramePr>
            <a:graphicFrameLocks noGrp="1"/>
          </p:cNvGraphicFramePr>
          <p:nvPr>
            <p:extLst>
              <p:ext uri="{D42A27DB-BD31-4B8C-83A1-F6EECF244321}">
                <p14:modId xmlns:p14="http://schemas.microsoft.com/office/powerpoint/2010/main" val="1692613985"/>
              </p:ext>
            </p:extLst>
          </p:nvPr>
        </p:nvGraphicFramePr>
        <p:xfrm>
          <a:off x="122828" y="3200404"/>
          <a:ext cx="5563824" cy="2560320"/>
        </p:xfrm>
        <a:graphic>
          <a:graphicData uri="http://schemas.openxmlformats.org/drawingml/2006/table">
            <a:tbl>
              <a:tblPr firstRow="1" bandRow="1">
                <a:tableStyleId>{5C22544A-7EE6-4342-B048-85BDC9FD1C3A}</a:tableStyleId>
              </a:tblPr>
              <a:tblGrid>
                <a:gridCol w="5563824">
                  <a:extLst>
                    <a:ext uri="{9D8B030D-6E8A-4147-A177-3AD203B41FA5}">
                      <a16:colId xmlns:a16="http://schemas.microsoft.com/office/drawing/2014/main" val="1171806433"/>
                    </a:ext>
                  </a:extLst>
                </a:gridCol>
              </a:tblGrid>
              <a:tr h="370840">
                <a:tc>
                  <a:txBody>
                    <a:bodyPr/>
                    <a:lstStyle/>
                    <a:p>
                      <a:r>
                        <a:rPr lang="en-US" sz="1800" dirty="0">
                          <a:solidFill>
                            <a:schemeClr val="tx1">
                              <a:lumMod val="75000"/>
                              <a:lumOff val="25000"/>
                            </a:schemeClr>
                          </a:solidFill>
                        </a:rPr>
                        <a:t>Urothelial dysplasia</a:t>
                      </a:r>
                    </a:p>
                    <a:p>
                      <a:r>
                        <a:rPr lang="en-US" sz="1800" dirty="0">
                          <a:solidFill>
                            <a:schemeClr val="tx1">
                              <a:lumMod val="75000"/>
                              <a:lumOff val="25000"/>
                            </a:schemeClr>
                          </a:solidFill>
                        </a:rPr>
                        <a:t>Urothelial carcinoma in situ</a:t>
                      </a:r>
                    </a:p>
                    <a:p>
                      <a:r>
                        <a:rPr lang="en-US" sz="1800" dirty="0">
                          <a:solidFill>
                            <a:schemeClr val="tx1">
                              <a:lumMod val="75000"/>
                              <a:lumOff val="25000"/>
                            </a:schemeClr>
                          </a:solidFill>
                        </a:rPr>
                        <a:t>Urothelial proliferation of unknown malignant potential</a:t>
                      </a:r>
                    </a:p>
                    <a:p>
                      <a:r>
                        <a:rPr lang="en-US" sz="1800" dirty="0">
                          <a:solidFill>
                            <a:schemeClr val="tx1">
                              <a:lumMod val="75000"/>
                              <a:lumOff val="25000"/>
                            </a:schemeClr>
                          </a:solidFill>
                        </a:rPr>
                        <a:t>Urothelial papilloma</a:t>
                      </a:r>
                    </a:p>
                    <a:p>
                      <a:r>
                        <a:rPr lang="en-US" sz="1800" dirty="0">
                          <a:solidFill>
                            <a:schemeClr val="tx1">
                              <a:lumMod val="75000"/>
                              <a:lumOff val="25000"/>
                            </a:schemeClr>
                          </a:solidFill>
                        </a:rPr>
                        <a:t>Inverted urothelial papilloma</a:t>
                      </a:r>
                    </a:p>
                    <a:p>
                      <a:r>
                        <a:rPr lang="en-US" sz="1800" dirty="0">
                          <a:solidFill>
                            <a:schemeClr val="tx1">
                              <a:lumMod val="75000"/>
                              <a:lumOff val="25000"/>
                            </a:schemeClr>
                          </a:solidFill>
                        </a:rPr>
                        <a:t>Papillary urothelial neoplasm of low malignant potential</a:t>
                      </a:r>
                    </a:p>
                    <a:p>
                      <a:r>
                        <a:rPr lang="en-US" sz="1800" dirty="0">
                          <a:solidFill>
                            <a:schemeClr val="tx1">
                              <a:lumMod val="75000"/>
                              <a:lumOff val="25000"/>
                            </a:schemeClr>
                          </a:solidFill>
                        </a:rPr>
                        <a:t>Noninvasive papillary urothelial carcinoma, low-grade</a:t>
                      </a:r>
                    </a:p>
                    <a:p>
                      <a:r>
                        <a:rPr lang="en-US" sz="1800" dirty="0">
                          <a:solidFill>
                            <a:schemeClr val="tx1">
                              <a:lumMod val="75000"/>
                              <a:lumOff val="25000"/>
                            </a:schemeClr>
                          </a:solidFill>
                        </a:rPr>
                        <a:t>Noninvasive papillary urothelial carcinoma, high-grade</a:t>
                      </a:r>
                    </a:p>
                    <a:p>
                      <a:endParaRPr lang="en-US" dirty="0"/>
                    </a:p>
                  </a:txBody>
                  <a:tcPr>
                    <a:noFill/>
                  </a:tcPr>
                </a:tc>
                <a:extLst>
                  <a:ext uri="{0D108BD9-81ED-4DB2-BD59-A6C34878D82A}">
                    <a16:rowId xmlns:a16="http://schemas.microsoft.com/office/drawing/2014/main" val="3818382366"/>
                  </a:ext>
                </a:extLst>
              </a:tr>
            </a:tbl>
          </a:graphicData>
        </a:graphic>
      </p:graphicFrame>
      <p:sp>
        <p:nvSpPr>
          <p:cNvPr id="12" name="TextBox 11">
            <a:extLst>
              <a:ext uri="{FF2B5EF4-FFF2-40B4-BE49-F238E27FC236}">
                <a16:creationId xmlns:a16="http://schemas.microsoft.com/office/drawing/2014/main" id="{9BEC0006-022E-69E9-8C04-B2E19D598303}"/>
              </a:ext>
            </a:extLst>
          </p:cNvPr>
          <p:cNvSpPr txBox="1"/>
          <p:nvPr/>
        </p:nvSpPr>
        <p:spPr>
          <a:xfrm>
            <a:off x="2720198" y="491319"/>
            <a:ext cx="6533011" cy="1754326"/>
          </a:xfrm>
          <a:prstGeom prst="rect">
            <a:avLst/>
          </a:prstGeom>
          <a:noFill/>
        </p:spPr>
        <p:txBody>
          <a:bodyPr wrap="square" rtlCol="0">
            <a:spAutoFit/>
          </a:bodyPr>
          <a:lstStyle/>
          <a:p>
            <a:r>
              <a:rPr lang="en-US" sz="5400" b="1" dirty="0"/>
              <a:t>       Non-invasive urothelial neoplasms</a:t>
            </a:r>
          </a:p>
        </p:txBody>
      </p:sp>
      <p:graphicFrame>
        <p:nvGraphicFramePr>
          <p:cNvPr id="13" name="Table 11">
            <a:extLst>
              <a:ext uri="{FF2B5EF4-FFF2-40B4-BE49-F238E27FC236}">
                <a16:creationId xmlns:a16="http://schemas.microsoft.com/office/drawing/2014/main" id="{0F4E7792-7201-15F5-8DA8-335EE7F40B92}"/>
              </a:ext>
            </a:extLst>
          </p:cNvPr>
          <p:cNvGraphicFramePr>
            <a:graphicFrameLocks noGrp="1"/>
          </p:cNvGraphicFramePr>
          <p:nvPr>
            <p:extLst>
              <p:ext uri="{D42A27DB-BD31-4B8C-83A1-F6EECF244321}">
                <p14:modId xmlns:p14="http://schemas.microsoft.com/office/powerpoint/2010/main" val="3401442845"/>
              </p:ext>
            </p:extLst>
          </p:nvPr>
        </p:nvGraphicFramePr>
        <p:xfrm>
          <a:off x="6633883" y="3202817"/>
          <a:ext cx="5563824" cy="2590800"/>
        </p:xfrm>
        <a:graphic>
          <a:graphicData uri="http://schemas.openxmlformats.org/drawingml/2006/table">
            <a:tbl>
              <a:tblPr firstRow="1" bandRow="1">
                <a:tableStyleId>{5C22544A-7EE6-4342-B048-85BDC9FD1C3A}</a:tableStyleId>
              </a:tblPr>
              <a:tblGrid>
                <a:gridCol w="5563824">
                  <a:extLst>
                    <a:ext uri="{9D8B030D-6E8A-4147-A177-3AD203B41FA5}">
                      <a16:colId xmlns:a16="http://schemas.microsoft.com/office/drawing/2014/main" val="1171806433"/>
                    </a:ext>
                  </a:extLst>
                </a:gridCol>
              </a:tblGrid>
              <a:tr h="370840">
                <a:tc>
                  <a:txBody>
                    <a:bodyPr/>
                    <a:lstStyle/>
                    <a:p>
                      <a:r>
                        <a:rPr lang="en-US" sz="1800" dirty="0">
                          <a:solidFill>
                            <a:schemeClr val="tx1">
                              <a:lumMod val="75000"/>
                              <a:lumOff val="25000"/>
                            </a:schemeClr>
                          </a:solidFill>
                        </a:rPr>
                        <a:t>Urothelial dysplasia</a:t>
                      </a:r>
                    </a:p>
                    <a:p>
                      <a:r>
                        <a:rPr lang="en-US" sz="1800" dirty="0">
                          <a:solidFill>
                            <a:schemeClr val="tx1">
                              <a:lumMod val="75000"/>
                              <a:lumOff val="25000"/>
                            </a:schemeClr>
                          </a:solidFill>
                        </a:rPr>
                        <a:t>Urothelial carcinoma in situ</a:t>
                      </a:r>
                    </a:p>
                    <a:p>
                      <a:r>
                        <a:rPr lang="en-US" sz="1800" dirty="0">
                          <a:solidFill>
                            <a:schemeClr val="tx1">
                              <a:lumMod val="75000"/>
                              <a:lumOff val="25000"/>
                            </a:schemeClr>
                          </a:solidFill>
                        </a:rPr>
                        <a:t>Urothelial proliferation of unknown malignant potential</a:t>
                      </a:r>
                    </a:p>
                    <a:p>
                      <a:r>
                        <a:rPr lang="en-US" sz="1800" dirty="0">
                          <a:solidFill>
                            <a:schemeClr val="tx1">
                              <a:lumMod val="75000"/>
                              <a:lumOff val="25000"/>
                            </a:schemeClr>
                          </a:solidFill>
                        </a:rPr>
                        <a:t>Urothelial papilloma</a:t>
                      </a:r>
                    </a:p>
                    <a:p>
                      <a:r>
                        <a:rPr lang="en-US" sz="1800" dirty="0">
                          <a:solidFill>
                            <a:schemeClr val="tx1">
                              <a:lumMod val="75000"/>
                              <a:lumOff val="25000"/>
                            </a:schemeClr>
                          </a:solidFill>
                        </a:rPr>
                        <a:t>Inverted urothelial papilloma</a:t>
                      </a:r>
                    </a:p>
                    <a:p>
                      <a:r>
                        <a:rPr lang="en-US" sz="1800" dirty="0">
                          <a:solidFill>
                            <a:schemeClr val="tx1">
                              <a:lumMod val="75000"/>
                              <a:lumOff val="25000"/>
                            </a:schemeClr>
                          </a:solidFill>
                        </a:rPr>
                        <a:t>Papillary urothelial neoplasm of low malignant potential</a:t>
                      </a:r>
                    </a:p>
                    <a:p>
                      <a:r>
                        <a:rPr lang="en-US" sz="1800" dirty="0">
                          <a:solidFill>
                            <a:schemeClr val="tx1">
                              <a:lumMod val="75000"/>
                              <a:lumOff val="25000"/>
                            </a:schemeClr>
                          </a:solidFill>
                        </a:rPr>
                        <a:t>Noninvasive papillary urothelial carcinoma, low-grade</a:t>
                      </a:r>
                    </a:p>
                    <a:p>
                      <a:r>
                        <a:rPr lang="en-US" sz="1800" dirty="0">
                          <a:solidFill>
                            <a:schemeClr val="tx1">
                              <a:lumMod val="75000"/>
                              <a:lumOff val="25000"/>
                            </a:schemeClr>
                          </a:solidFill>
                        </a:rPr>
                        <a:t>Noninvasive papillary urothelial carcinoma, high-grade</a:t>
                      </a:r>
                    </a:p>
                    <a:p>
                      <a:r>
                        <a:rPr lang="en-US" sz="2000" dirty="0"/>
                        <a:t>m</a:t>
                      </a:r>
                    </a:p>
                  </a:txBody>
                  <a:tcPr>
                    <a:noFill/>
                  </a:tcPr>
                </a:tc>
                <a:extLst>
                  <a:ext uri="{0D108BD9-81ED-4DB2-BD59-A6C34878D82A}">
                    <a16:rowId xmlns:a16="http://schemas.microsoft.com/office/drawing/2014/main" val="3818382366"/>
                  </a:ext>
                </a:extLst>
              </a:tr>
            </a:tbl>
          </a:graphicData>
        </a:graphic>
      </p:graphicFrame>
      <p:cxnSp>
        <p:nvCxnSpPr>
          <p:cNvPr id="15" name="Straight Connector 14">
            <a:extLst>
              <a:ext uri="{FF2B5EF4-FFF2-40B4-BE49-F238E27FC236}">
                <a16:creationId xmlns:a16="http://schemas.microsoft.com/office/drawing/2014/main" id="{41473DB3-D3F7-0D57-8B46-A073FFE18AA9}"/>
              </a:ext>
            </a:extLst>
          </p:cNvPr>
          <p:cNvCxnSpPr>
            <a:cxnSpLocks/>
          </p:cNvCxnSpPr>
          <p:nvPr/>
        </p:nvCxnSpPr>
        <p:spPr>
          <a:xfrm>
            <a:off x="6633883" y="3357284"/>
            <a:ext cx="2133599" cy="3317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DF261D-A81D-A107-81A2-89BDB57E7376}"/>
              </a:ext>
            </a:extLst>
          </p:cNvPr>
          <p:cNvCxnSpPr>
            <a:cxnSpLocks/>
          </p:cNvCxnSpPr>
          <p:nvPr/>
        </p:nvCxnSpPr>
        <p:spPr>
          <a:xfrm>
            <a:off x="6633883" y="3954723"/>
            <a:ext cx="541468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4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633152-63ED-4D91-566A-DC333F2D5683}"/>
              </a:ext>
            </a:extLst>
          </p:cNvPr>
          <p:cNvSpPr txBox="1"/>
          <p:nvPr/>
        </p:nvSpPr>
        <p:spPr>
          <a:xfrm>
            <a:off x="1210129" y="1520371"/>
            <a:ext cx="9786257"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Identifying T1 tumors that recur or progress after BCG therapy, who may benefit with early cystectomy</a:t>
            </a:r>
          </a:p>
          <a:p>
            <a:pPr lvl="1"/>
            <a:endParaRPr lang="en-US" sz="3200" dirty="0"/>
          </a:p>
          <a:p>
            <a:pPr marL="285750" indent="-285750">
              <a:buFont typeface="Arial" panose="020B0604020202020204" pitchFamily="34" charset="0"/>
              <a:buChar char="•"/>
            </a:pPr>
            <a:r>
              <a:rPr lang="en-US" sz="3200" dirty="0"/>
              <a:t>Accurate grading of </a:t>
            </a:r>
            <a:r>
              <a:rPr lang="en-US" sz="3200" dirty="0" err="1"/>
              <a:t>pTa</a:t>
            </a:r>
            <a:r>
              <a:rPr lang="en-US" sz="3200" dirty="0"/>
              <a:t> tumors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Tailoring therapies: Potential role as predictive biomarkers of therapy response</a:t>
            </a:r>
          </a:p>
        </p:txBody>
      </p:sp>
      <p:sp>
        <p:nvSpPr>
          <p:cNvPr id="4" name="TextBox 3">
            <a:extLst>
              <a:ext uri="{FF2B5EF4-FFF2-40B4-BE49-F238E27FC236}">
                <a16:creationId xmlns:a16="http://schemas.microsoft.com/office/drawing/2014/main" id="{FD42D7F8-3DBE-A9A7-C936-37963B33E6E5}"/>
              </a:ext>
            </a:extLst>
          </p:cNvPr>
          <p:cNvSpPr txBox="1"/>
          <p:nvPr/>
        </p:nvSpPr>
        <p:spPr>
          <a:xfrm>
            <a:off x="53790" y="16135"/>
            <a:ext cx="12339019" cy="830997"/>
          </a:xfrm>
          <a:prstGeom prst="rect">
            <a:avLst/>
          </a:prstGeom>
          <a:noFill/>
        </p:spPr>
        <p:txBody>
          <a:bodyPr wrap="square" rtlCol="0">
            <a:spAutoFit/>
          </a:bodyPr>
          <a:lstStyle/>
          <a:p>
            <a:r>
              <a:rPr lang="en-US" sz="3200" dirty="0"/>
              <a:t>           </a:t>
            </a:r>
            <a:r>
              <a:rPr lang="en-US" sz="4800" b="1" dirty="0"/>
              <a:t>Potential Value o</a:t>
            </a:r>
            <a:r>
              <a:rPr lang="en-US" sz="4800" dirty="0"/>
              <a:t>f </a:t>
            </a:r>
            <a:r>
              <a:rPr lang="en-US" sz="4800" b="1" dirty="0"/>
              <a:t>Molecular Subtyping</a:t>
            </a:r>
          </a:p>
        </p:txBody>
      </p:sp>
    </p:spTree>
    <p:extLst>
      <p:ext uri="{BB962C8B-B14F-4D97-AF65-F5344CB8AC3E}">
        <p14:creationId xmlns:p14="http://schemas.microsoft.com/office/powerpoint/2010/main" val="2017841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B06BD-6F06-B21D-6AC6-32E66D816519}"/>
              </a:ext>
            </a:extLst>
          </p:cNvPr>
          <p:cNvSpPr txBox="1"/>
          <p:nvPr/>
        </p:nvSpPr>
        <p:spPr>
          <a:xfrm>
            <a:off x="2100623" y="3018328"/>
            <a:ext cx="7879644" cy="2554545"/>
          </a:xfrm>
          <a:prstGeom prst="rect">
            <a:avLst/>
          </a:prstGeom>
          <a:noFill/>
        </p:spPr>
        <p:txBody>
          <a:bodyPr wrap="square" rtlCol="0">
            <a:spAutoFit/>
          </a:bodyPr>
          <a:lstStyle/>
          <a:p>
            <a:pPr marL="342900" indent="-342900">
              <a:buFont typeface="Arial" panose="020B0604020202020204" pitchFamily="34" charset="0"/>
              <a:buChar char="•"/>
            </a:pPr>
            <a:r>
              <a:rPr lang="en-US" sz="3200" dirty="0"/>
              <a:t>Insufficient data to support the use of molecular subtyping in guiding bladder cancer management </a:t>
            </a:r>
          </a:p>
          <a:p>
            <a:pPr marL="342900" indent="-342900">
              <a:buFont typeface="Arial" panose="020B0604020202020204" pitchFamily="34" charset="0"/>
              <a:buChar char="•"/>
            </a:pPr>
            <a:r>
              <a:rPr lang="en-US" sz="3200" dirty="0"/>
              <a:t>What assay and which system should be used to assign molecular subtypes</a:t>
            </a:r>
          </a:p>
        </p:txBody>
      </p:sp>
      <p:sp>
        <p:nvSpPr>
          <p:cNvPr id="3" name="TextBox 2">
            <a:extLst>
              <a:ext uri="{FF2B5EF4-FFF2-40B4-BE49-F238E27FC236}">
                <a16:creationId xmlns:a16="http://schemas.microsoft.com/office/drawing/2014/main" id="{41E90E68-3A5E-2CF0-B0C2-40203D5BA493}"/>
              </a:ext>
            </a:extLst>
          </p:cNvPr>
          <p:cNvSpPr txBox="1"/>
          <p:nvPr/>
        </p:nvSpPr>
        <p:spPr>
          <a:xfrm>
            <a:off x="924560" y="680720"/>
            <a:ext cx="10566399" cy="584775"/>
          </a:xfrm>
          <a:prstGeom prst="rect">
            <a:avLst/>
          </a:prstGeom>
          <a:noFill/>
        </p:spPr>
        <p:txBody>
          <a:bodyPr wrap="square" rtlCol="0">
            <a:spAutoFit/>
          </a:bodyPr>
          <a:lstStyle/>
          <a:p>
            <a:r>
              <a:rPr lang="en-US" sz="3200" b="1" dirty="0"/>
              <a:t>Current status of Molecular Subtypes in Clinical Management </a:t>
            </a:r>
          </a:p>
        </p:txBody>
      </p:sp>
      <p:sp>
        <p:nvSpPr>
          <p:cNvPr id="4" name="TextBox 3">
            <a:extLst>
              <a:ext uri="{FF2B5EF4-FFF2-40B4-BE49-F238E27FC236}">
                <a16:creationId xmlns:a16="http://schemas.microsoft.com/office/drawing/2014/main" id="{5A69AF34-7CDF-B59C-6C24-2D1F922716EE}"/>
              </a:ext>
            </a:extLst>
          </p:cNvPr>
          <p:cNvSpPr txBox="1"/>
          <p:nvPr/>
        </p:nvSpPr>
        <p:spPr>
          <a:xfrm>
            <a:off x="3347359" y="1887946"/>
            <a:ext cx="6351812" cy="646331"/>
          </a:xfrm>
          <a:prstGeom prst="rect">
            <a:avLst/>
          </a:prstGeom>
          <a:noFill/>
        </p:spPr>
        <p:txBody>
          <a:bodyPr wrap="square" rtlCol="0">
            <a:spAutoFit/>
          </a:bodyPr>
          <a:lstStyle/>
          <a:p>
            <a:r>
              <a:rPr lang="en-US" sz="2800" b="1" dirty="0"/>
              <a:t>   </a:t>
            </a:r>
            <a:r>
              <a:rPr lang="en-US" sz="3600" b="1" dirty="0"/>
              <a:t>NOT READY FOR PRIMETIME </a:t>
            </a:r>
          </a:p>
        </p:txBody>
      </p:sp>
    </p:spTree>
    <p:extLst>
      <p:ext uri="{BB962C8B-B14F-4D97-AF65-F5344CB8AC3E}">
        <p14:creationId xmlns:p14="http://schemas.microsoft.com/office/powerpoint/2010/main" val="284690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D6BC9C-8957-35BF-6148-A155D44F38D6}"/>
              </a:ext>
            </a:extLst>
          </p:cNvPr>
          <p:cNvSpPr txBox="1"/>
          <p:nvPr/>
        </p:nvSpPr>
        <p:spPr>
          <a:xfrm>
            <a:off x="4270788" y="258182"/>
            <a:ext cx="2979869" cy="1200329"/>
          </a:xfrm>
          <a:prstGeom prst="rect">
            <a:avLst/>
          </a:prstGeom>
          <a:noFill/>
        </p:spPr>
        <p:txBody>
          <a:bodyPr wrap="square" rtlCol="0">
            <a:spAutoFit/>
          </a:bodyPr>
          <a:lstStyle/>
          <a:p>
            <a:r>
              <a:rPr lang="en-US" dirty="0"/>
              <a:t>	                        </a:t>
            </a:r>
            <a:r>
              <a:rPr lang="en-US" sz="5400" b="1" dirty="0"/>
              <a:t>Summary</a:t>
            </a:r>
          </a:p>
        </p:txBody>
      </p:sp>
      <p:sp>
        <p:nvSpPr>
          <p:cNvPr id="3" name="TextBox 2">
            <a:extLst>
              <a:ext uri="{FF2B5EF4-FFF2-40B4-BE49-F238E27FC236}">
                <a16:creationId xmlns:a16="http://schemas.microsoft.com/office/drawing/2014/main" id="{6DF63213-25FC-DF36-053C-E5F5D159FF23}"/>
              </a:ext>
            </a:extLst>
          </p:cNvPr>
          <p:cNvSpPr txBox="1"/>
          <p:nvPr/>
        </p:nvSpPr>
        <p:spPr>
          <a:xfrm>
            <a:off x="914400" y="1868370"/>
            <a:ext cx="10144461"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The 5</a:t>
            </a:r>
            <a:r>
              <a:rPr lang="en-US" sz="3200" baseline="30000" dirty="0"/>
              <a:t>th</a:t>
            </a:r>
            <a:r>
              <a:rPr lang="en-US" sz="3200" dirty="0"/>
              <a:t> edition of WHO includes changes in terminologies and tumor subtypes</a:t>
            </a:r>
          </a:p>
          <a:p>
            <a:pPr marL="285750" indent="-285750">
              <a:buFont typeface="Arial" panose="020B0604020202020204" pitchFamily="34" charset="0"/>
              <a:buChar char="•"/>
            </a:pPr>
            <a:r>
              <a:rPr lang="en-US" sz="3200" dirty="0"/>
              <a:t>The search continues for refining the grading system to better reflect prognosis</a:t>
            </a:r>
          </a:p>
          <a:p>
            <a:pPr marL="285750" indent="-285750">
              <a:buFont typeface="Arial" panose="020B0604020202020204" pitchFamily="34" charset="0"/>
              <a:buChar char="•"/>
            </a:pPr>
            <a:r>
              <a:rPr lang="en-US" sz="3200" dirty="0"/>
              <a:t>pT1 </a:t>
            </a:r>
            <a:r>
              <a:rPr lang="en-US" sz="3200" dirty="0" err="1"/>
              <a:t>substaging</a:t>
            </a:r>
            <a:r>
              <a:rPr lang="en-US" sz="3200" dirty="0"/>
              <a:t>- how?- All up to you</a:t>
            </a:r>
          </a:p>
          <a:p>
            <a:pPr marL="285750" indent="-285750">
              <a:buFont typeface="Arial" panose="020B0604020202020204" pitchFamily="34" charset="0"/>
              <a:buChar char="•"/>
            </a:pPr>
            <a:r>
              <a:rPr lang="en-US" sz="3200" dirty="0"/>
              <a:t>Molecular subtyping has exciting potential applications; adoption of a consensus molecular classification would be a great step in the right direction</a:t>
            </a:r>
          </a:p>
        </p:txBody>
      </p:sp>
    </p:spTree>
    <p:extLst>
      <p:ext uri="{BB962C8B-B14F-4D97-AF65-F5344CB8AC3E}">
        <p14:creationId xmlns:p14="http://schemas.microsoft.com/office/powerpoint/2010/main" val="1020454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ree trunk with white mushrooms growing on it&#10;&#10;Description automatically generated">
            <a:extLst>
              <a:ext uri="{FF2B5EF4-FFF2-40B4-BE49-F238E27FC236}">
                <a16:creationId xmlns:a16="http://schemas.microsoft.com/office/drawing/2014/main" id="{C6A740F7-5E39-C7E2-04B6-956879A5C60B}"/>
              </a:ext>
            </a:extLst>
          </p:cNvPr>
          <p:cNvPicPr>
            <a:picLocks noChangeAspect="1"/>
          </p:cNvPicPr>
          <p:nvPr/>
        </p:nvPicPr>
        <p:blipFill rotWithShape="1">
          <a:blip r:embed="rId2">
            <a:extLst>
              <a:ext uri="{28A0092B-C50C-407E-A947-70E740481C1C}">
                <a14:useLocalDpi xmlns:a14="http://schemas.microsoft.com/office/drawing/2010/main" val="0"/>
              </a:ext>
            </a:extLst>
          </a:blip>
          <a:srcRect t="33099" b="24721"/>
          <a:stretch/>
        </p:blipFill>
        <p:spPr>
          <a:xfrm>
            <a:off x="20" y="1282"/>
            <a:ext cx="12191980" cy="6856718"/>
          </a:xfrm>
          <a:prstGeom prst="rect">
            <a:avLst/>
          </a:prstGeom>
        </p:spPr>
      </p:pic>
    </p:spTree>
    <p:extLst>
      <p:ext uri="{BB962C8B-B14F-4D97-AF65-F5344CB8AC3E}">
        <p14:creationId xmlns:p14="http://schemas.microsoft.com/office/powerpoint/2010/main" val="3461452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icroscope view of a cell&#10;&#10;Description automatically generated">
            <a:extLst>
              <a:ext uri="{FF2B5EF4-FFF2-40B4-BE49-F238E27FC236}">
                <a16:creationId xmlns:a16="http://schemas.microsoft.com/office/drawing/2014/main" id="{5E165A30-8E79-955B-10F9-A09E9DA30F46}"/>
              </a:ext>
            </a:extLst>
          </p:cNvPr>
          <p:cNvPicPr>
            <a:picLocks noChangeAspect="1"/>
          </p:cNvPicPr>
          <p:nvPr/>
        </p:nvPicPr>
        <p:blipFill rotWithShape="1">
          <a:blip r:embed="rId3">
            <a:extLst>
              <a:ext uri="{28A0092B-C50C-407E-A947-70E740481C1C}">
                <a14:useLocalDpi xmlns:a14="http://schemas.microsoft.com/office/drawing/2010/main" val="0"/>
              </a:ext>
            </a:extLst>
          </a:blip>
          <a:srcRect l="22354" r="37547" b="14540"/>
          <a:stretch/>
        </p:blipFill>
        <p:spPr>
          <a:xfrm>
            <a:off x="5462017" y="6443"/>
            <a:ext cx="6088170" cy="6845113"/>
          </a:xfrm>
          <a:prstGeom prst="rect">
            <a:avLst/>
          </a:prstGeom>
        </p:spPr>
      </p:pic>
      <p:pic>
        <p:nvPicPr>
          <p:cNvPr id="3" name="Picture 2" descr="A microscope view of a cell&#10;&#10;Description automatically generated">
            <a:extLst>
              <a:ext uri="{FF2B5EF4-FFF2-40B4-BE49-F238E27FC236}">
                <a16:creationId xmlns:a16="http://schemas.microsoft.com/office/drawing/2014/main" id="{49AFFB93-C22C-B71C-A801-0AFD0A46F7CB}"/>
              </a:ext>
            </a:extLst>
          </p:cNvPr>
          <p:cNvPicPr>
            <a:picLocks noChangeAspect="1"/>
          </p:cNvPicPr>
          <p:nvPr/>
        </p:nvPicPr>
        <p:blipFill rotWithShape="1">
          <a:blip r:embed="rId4">
            <a:extLst>
              <a:ext uri="{28A0092B-C50C-407E-A947-70E740481C1C}">
                <a14:useLocalDpi xmlns:a14="http://schemas.microsoft.com/office/drawing/2010/main" val="0"/>
              </a:ext>
            </a:extLst>
          </a:blip>
          <a:srcRect l="23867" t="13625" r="39331"/>
          <a:stretch/>
        </p:blipFill>
        <p:spPr>
          <a:xfrm>
            <a:off x="1524" y="6444"/>
            <a:ext cx="5460493" cy="6851555"/>
          </a:xfrm>
          <a:prstGeom prst="rect">
            <a:avLst/>
          </a:prstGeom>
        </p:spPr>
      </p:pic>
      <p:sp>
        <p:nvSpPr>
          <p:cNvPr id="6" name="TextBox 5">
            <a:extLst>
              <a:ext uri="{FF2B5EF4-FFF2-40B4-BE49-F238E27FC236}">
                <a16:creationId xmlns:a16="http://schemas.microsoft.com/office/drawing/2014/main" id="{91C854B5-D169-9A55-B163-76DA7CFBC6EC}"/>
              </a:ext>
            </a:extLst>
          </p:cNvPr>
          <p:cNvSpPr txBox="1"/>
          <p:nvPr/>
        </p:nvSpPr>
        <p:spPr>
          <a:xfrm>
            <a:off x="5290457" y="351064"/>
            <a:ext cx="1338943"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B5C42D3B-ACA4-B164-B451-135D6DAA2506}"/>
              </a:ext>
            </a:extLst>
          </p:cNvPr>
          <p:cNvSpPr txBox="1"/>
          <p:nvPr/>
        </p:nvSpPr>
        <p:spPr>
          <a:xfrm>
            <a:off x="4478349" y="21510"/>
            <a:ext cx="2151051" cy="646331"/>
          </a:xfrm>
          <a:prstGeom prst="rect">
            <a:avLst/>
          </a:prstGeom>
          <a:solidFill>
            <a:schemeClr val="bg1"/>
          </a:solidFill>
        </p:spPr>
        <p:txBody>
          <a:bodyPr wrap="square" rtlCol="0">
            <a:spAutoFit/>
          </a:bodyPr>
          <a:lstStyle/>
          <a:p>
            <a:r>
              <a:rPr lang="en-US" sz="3600" b="1" dirty="0"/>
              <a:t> Dysplasia</a:t>
            </a:r>
          </a:p>
        </p:txBody>
      </p:sp>
      <p:sp>
        <p:nvSpPr>
          <p:cNvPr id="2" name="TextBox 1">
            <a:extLst>
              <a:ext uri="{FF2B5EF4-FFF2-40B4-BE49-F238E27FC236}">
                <a16:creationId xmlns:a16="http://schemas.microsoft.com/office/drawing/2014/main" id="{93121EBE-5FE7-AECA-EEF4-33813BD7F38C}"/>
              </a:ext>
            </a:extLst>
          </p:cNvPr>
          <p:cNvSpPr txBox="1"/>
          <p:nvPr/>
        </p:nvSpPr>
        <p:spPr>
          <a:xfrm>
            <a:off x="2770414" y="5726739"/>
            <a:ext cx="5648181" cy="646331"/>
          </a:xfrm>
          <a:prstGeom prst="rect">
            <a:avLst/>
          </a:prstGeom>
          <a:solidFill>
            <a:schemeClr val="bg1"/>
          </a:solidFill>
        </p:spPr>
        <p:txBody>
          <a:bodyPr wrap="square" rtlCol="0">
            <a:spAutoFit/>
          </a:bodyPr>
          <a:lstStyle/>
          <a:p>
            <a:r>
              <a:rPr lang="en-US" dirty="0"/>
              <a:t>Architectural disarray and cytologic atypia that cannot be explained by a reactive process but not enough to call CIS</a:t>
            </a:r>
          </a:p>
        </p:txBody>
      </p:sp>
    </p:spTree>
    <p:extLst>
      <p:ext uri="{BB962C8B-B14F-4D97-AF65-F5344CB8AC3E}">
        <p14:creationId xmlns:p14="http://schemas.microsoft.com/office/powerpoint/2010/main" val="2662968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cell&#10;&#10;Description automatically generated">
            <a:extLst>
              <a:ext uri="{FF2B5EF4-FFF2-40B4-BE49-F238E27FC236}">
                <a16:creationId xmlns:a16="http://schemas.microsoft.com/office/drawing/2014/main" id="{A6609F42-365C-41A9-10B4-F67EEA320846}"/>
              </a:ext>
            </a:extLst>
          </p:cNvPr>
          <p:cNvPicPr>
            <a:picLocks noChangeAspect="1"/>
          </p:cNvPicPr>
          <p:nvPr/>
        </p:nvPicPr>
        <p:blipFill rotWithShape="1">
          <a:blip r:embed="rId3">
            <a:extLst>
              <a:ext uri="{28A0092B-C50C-407E-A947-70E740481C1C}">
                <a14:useLocalDpi xmlns:a14="http://schemas.microsoft.com/office/drawing/2010/main" val="0"/>
              </a:ext>
            </a:extLst>
          </a:blip>
          <a:srcRect r="10554" b="1"/>
          <a:stretch/>
        </p:blipFill>
        <p:spPr>
          <a:xfrm rot="16200000">
            <a:off x="2660176" y="1397203"/>
            <a:ext cx="6858000" cy="4063593"/>
          </a:xfrm>
          <a:prstGeom prst="rect">
            <a:avLst/>
          </a:prstGeom>
        </p:spPr>
      </p:pic>
      <p:pic>
        <p:nvPicPr>
          <p:cNvPr id="5" name="Picture 4" descr="A close-up of a cell&#10;&#10;Description automatically generated">
            <a:extLst>
              <a:ext uri="{FF2B5EF4-FFF2-40B4-BE49-F238E27FC236}">
                <a16:creationId xmlns:a16="http://schemas.microsoft.com/office/drawing/2014/main" id="{123B2CDE-A33B-A9E7-6742-EEACAC03A41F}"/>
              </a:ext>
            </a:extLst>
          </p:cNvPr>
          <p:cNvPicPr>
            <a:picLocks noChangeAspect="1"/>
          </p:cNvPicPr>
          <p:nvPr/>
        </p:nvPicPr>
        <p:blipFill rotWithShape="1">
          <a:blip r:embed="rId4">
            <a:extLst>
              <a:ext uri="{28A0092B-C50C-407E-A947-70E740481C1C}">
                <a14:useLocalDpi xmlns:a14="http://schemas.microsoft.com/office/drawing/2010/main" val="0"/>
              </a:ext>
            </a:extLst>
          </a:blip>
          <a:srcRect l="38662" r="29933"/>
          <a:stretch/>
        </p:blipFill>
        <p:spPr>
          <a:xfrm>
            <a:off x="8119144" y="-2"/>
            <a:ext cx="4063593" cy="6857990"/>
          </a:xfrm>
          <a:prstGeom prst="rect">
            <a:avLst/>
          </a:prstGeom>
        </p:spPr>
      </p:pic>
      <p:pic>
        <p:nvPicPr>
          <p:cNvPr id="3" name="Picture 2" descr="A close-up of a cell&#10;&#10;Description automatically generated">
            <a:extLst>
              <a:ext uri="{FF2B5EF4-FFF2-40B4-BE49-F238E27FC236}">
                <a16:creationId xmlns:a16="http://schemas.microsoft.com/office/drawing/2014/main" id="{50EF0CB8-151F-B83E-381F-271CA45507B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2000" contrast="24000"/>
                    </a14:imgEffect>
                  </a14:imgLayer>
                </a14:imgProps>
              </a:ext>
              <a:ext uri="{28A0092B-C50C-407E-A947-70E740481C1C}">
                <a14:useLocalDpi xmlns:a14="http://schemas.microsoft.com/office/drawing/2010/main" val="0"/>
              </a:ext>
            </a:extLst>
          </a:blip>
          <a:srcRect l="39882" r="28713"/>
          <a:stretch/>
        </p:blipFill>
        <p:spPr>
          <a:xfrm>
            <a:off x="-304" y="10"/>
            <a:ext cx="4063593" cy="6857990"/>
          </a:xfrm>
          <a:prstGeom prst="rect">
            <a:avLst/>
          </a:prstGeom>
        </p:spPr>
      </p:pic>
      <p:sp>
        <p:nvSpPr>
          <p:cNvPr id="7" name="TextBox 6">
            <a:extLst>
              <a:ext uri="{FF2B5EF4-FFF2-40B4-BE49-F238E27FC236}">
                <a16:creationId xmlns:a16="http://schemas.microsoft.com/office/drawing/2014/main" id="{CCA14F1A-586A-7E60-17BA-F4CFAD53C2D0}"/>
              </a:ext>
            </a:extLst>
          </p:cNvPr>
          <p:cNvSpPr txBox="1"/>
          <p:nvPr/>
        </p:nvSpPr>
        <p:spPr>
          <a:xfrm>
            <a:off x="538843" y="3959680"/>
            <a:ext cx="11021785" cy="461665"/>
          </a:xfrm>
          <a:prstGeom prst="rect">
            <a:avLst/>
          </a:prstGeom>
          <a:solidFill>
            <a:schemeClr val="bg1"/>
          </a:solidFill>
        </p:spPr>
        <p:txBody>
          <a:bodyPr wrap="square" rtlCol="0">
            <a:spAutoFit/>
          </a:bodyPr>
          <a:lstStyle/>
          <a:p>
            <a:r>
              <a:rPr lang="en-US" b="1" dirty="0"/>
              <a:t>  </a:t>
            </a:r>
            <a:r>
              <a:rPr lang="en-US" sz="2400" b="1" dirty="0"/>
              <a:t>Flat or papillary hyperplasia/urothelial proliferation of unknown malignant potential </a:t>
            </a:r>
          </a:p>
        </p:txBody>
      </p:sp>
      <p:cxnSp>
        <p:nvCxnSpPr>
          <p:cNvPr id="9" name="Straight Connector 8">
            <a:extLst>
              <a:ext uri="{FF2B5EF4-FFF2-40B4-BE49-F238E27FC236}">
                <a16:creationId xmlns:a16="http://schemas.microsoft.com/office/drawing/2014/main" id="{A45D232E-201C-EC64-BB13-551C3AF6EC9E}"/>
              </a:ext>
            </a:extLst>
          </p:cNvPr>
          <p:cNvCxnSpPr/>
          <p:nvPr/>
        </p:nvCxnSpPr>
        <p:spPr>
          <a:xfrm>
            <a:off x="464024" y="4217159"/>
            <a:ext cx="111706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DA109C-D72D-2CAB-5A29-8BEC0D029474}"/>
              </a:ext>
            </a:extLst>
          </p:cNvPr>
          <p:cNvSpPr txBox="1"/>
          <p:nvPr/>
        </p:nvSpPr>
        <p:spPr>
          <a:xfrm>
            <a:off x="3432403" y="4678823"/>
            <a:ext cx="6032319" cy="461665"/>
          </a:xfrm>
          <a:prstGeom prst="rect">
            <a:avLst/>
          </a:prstGeom>
          <a:solidFill>
            <a:schemeClr val="bg1"/>
          </a:solidFill>
        </p:spPr>
        <p:txBody>
          <a:bodyPr wrap="square" rtlCol="0">
            <a:spAutoFit/>
          </a:bodyPr>
          <a:lstStyle/>
          <a:p>
            <a:r>
              <a:rPr lang="en-US" dirty="0"/>
              <a:t>    </a:t>
            </a:r>
            <a:r>
              <a:rPr lang="en-US" sz="2400" b="1" dirty="0"/>
              <a:t>Atypical urothelial proliferation- flat/tented</a:t>
            </a:r>
          </a:p>
        </p:txBody>
      </p:sp>
      <p:sp>
        <p:nvSpPr>
          <p:cNvPr id="2" name="TextBox 1">
            <a:extLst>
              <a:ext uri="{FF2B5EF4-FFF2-40B4-BE49-F238E27FC236}">
                <a16:creationId xmlns:a16="http://schemas.microsoft.com/office/drawing/2014/main" id="{A790F305-DF0A-F036-E762-1484CE5B1749}"/>
              </a:ext>
            </a:extLst>
          </p:cNvPr>
          <p:cNvSpPr txBox="1"/>
          <p:nvPr/>
        </p:nvSpPr>
        <p:spPr>
          <a:xfrm>
            <a:off x="80210" y="6076854"/>
            <a:ext cx="11935326" cy="369332"/>
          </a:xfrm>
          <a:prstGeom prst="rect">
            <a:avLst/>
          </a:prstGeom>
          <a:solidFill>
            <a:schemeClr val="bg1"/>
          </a:solidFill>
        </p:spPr>
        <p:txBody>
          <a:bodyPr wrap="square" rtlCol="0">
            <a:spAutoFit/>
          </a:bodyPr>
          <a:lstStyle/>
          <a:p>
            <a:r>
              <a:rPr lang="en-US" b="1" dirty="0"/>
              <a:t>  Thickened urothelium, increased cell density, no cytologic atypia,  flat or tented without true fibrovascular cores/papillae</a:t>
            </a:r>
          </a:p>
        </p:txBody>
      </p:sp>
    </p:spTree>
    <p:extLst>
      <p:ext uri="{BB962C8B-B14F-4D97-AF65-F5344CB8AC3E}">
        <p14:creationId xmlns:p14="http://schemas.microsoft.com/office/powerpoint/2010/main" val="362586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BD66289C-7E7D-662D-6ADD-D2B28FCA0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38"/>
          <a:stretch/>
        </p:blipFill>
        <p:spPr bwMode="auto">
          <a:xfrm>
            <a:off x="4885899" y="0"/>
            <a:ext cx="74291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a:extLst>
              <a:ext uri="{FF2B5EF4-FFF2-40B4-BE49-F238E27FC236}">
                <a16:creationId xmlns:a16="http://schemas.microsoft.com/office/drawing/2014/main" id="{E8787D94-C1F4-E7FE-B0A5-760FDFD37D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80" r="17330"/>
          <a:stretch/>
        </p:blipFill>
        <p:spPr bwMode="auto">
          <a:xfrm>
            <a:off x="1" y="0"/>
            <a:ext cx="616196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78BA6F-F4A9-D53D-19D4-4B513711E82E}"/>
              </a:ext>
            </a:extLst>
          </p:cNvPr>
          <p:cNvSpPr txBox="1"/>
          <p:nvPr/>
        </p:nvSpPr>
        <p:spPr>
          <a:xfrm>
            <a:off x="5265760" y="6089936"/>
            <a:ext cx="1884339" cy="861774"/>
          </a:xfrm>
          <a:prstGeom prst="rect">
            <a:avLst/>
          </a:prstGeom>
          <a:solidFill>
            <a:schemeClr val="bg1"/>
          </a:solidFill>
        </p:spPr>
        <p:txBody>
          <a:bodyPr wrap="square" rtlCol="0">
            <a:spAutoFit/>
          </a:bodyPr>
          <a:lstStyle/>
          <a:p>
            <a:r>
              <a:rPr lang="en-US" dirty="0"/>
              <a:t>      </a:t>
            </a:r>
            <a:r>
              <a:rPr lang="en-US" sz="3200" b="1" dirty="0"/>
              <a:t>PUNLMP</a:t>
            </a:r>
          </a:p>
        </p:txBody>
      </p:sp>
      <p:sp>
        <p:nvSpPr>
          <p:cNvPr id="4" name="TextBox 3">
            <a:extLst>
              <a:ext uri="{FF2B5EF4-FFF2-40B4-BE49-F238E27FC236}">
                <a16:creationId xmlns:a16="http://schemas.microsoft.com/office/drawing/2014/main" id="{F9AE2B8D-C11C-8BC7-CB4D-901192D26C87}"/>
              </a:ext>
            </a:extLst>
          </p:cNvPr>
          <p:cNvSpPr txBox="1"/>
          <p:nvPr/>
        </p:nvSpPr>
        <p:spPr>
          <a:xfrm>
            <a:off x="10918209" y="6496331"/>
            <a:ext cx="1405719" cy="369332"/>
          </a:xfrm>
          <a:prstGeom prst="rect">
            <a:avLst/>
          </a:prstGeom>
          <a:noFill/>
        </p:spPr>
        <p:txBody>
          <a:bodyPr wrap="square" rtlCol="0">
            <a:spAutoFit/>
          </a:bodyPr>
          <a:lstStyle/>
          <a:p>
            <a:r>
              <a:rPr lang="en-US" dirty="0"/>
              <a:t>WHO 5</a:t>
            </a:r>
            <a:r>
              <a:rPr lang="en-US" baseline="30000" dirty="0"/>
              <a:t>th</a:t>
            </a:r>
            <a:r>
              <a:rPr lang="en-US" dirty="0"/>
              <a:t> </a:t>
            </a:r>
            <a:r>
              <a:rPr lang="en-US" dirty="0" err="1"/>
              <a:t>Edn</a:t>
            </a:r>
            <a:endParaRPr lang="en-US" dirty="0"/>
          </a:p>
        </p:txBody>
      </p:sp>
      <p:sp>
        <p:nvSpPr>
          <p:cNvPr id="5" name="TextBox 4">
            <a:extLst>
              <a:ext uri="{FF2B5EF4-FFF2-40B4-BE49-F238E27FC236}">
                <a16:creationId xmlns:a16="http://schemas.microsoft.com/office/drawing/2014/main" id="{53EE4327-297C-42CE-4FBC-0B0C1C75E232}"/>
              </a:ext>
            </a:extLst>
          </p:cNvPr>
          <p:cNvSpPr txBox="1"/>
          <p:nvPr/>
        </p:nvSpPr>
        <p:spPr>
          <a:xfrm>
            <a:off x="395782" y="846157"/>
            <a:ext cx="2040341" cy="4585871"/>
          </a:xfrm>
          <a:prstGeom prst="rect">
            <a:avLst/>
          </a:prstGeom>
          <a:solidFill>
            <a:schemeClr val="bg1"/>
          </a:solidFill>
        </p:spPr>
        <p:txBody>
          <a:bodyPr wrap="square" rtlCol="0">
            <a:spAutoFit/>
          </a:bodyPr>
          <a:lstStyle/>
          <a:p>
            <a:r>
              <a:rPr lang="en-US" sz="3200" dirty="0"/>
              <a:t>PUNLMP</a:t>
            </a:r>
          </a:p>
          <a:p>
            <a:pPr marL="285750" indent="-285750">
              <a:buFont typeface="Arial" panose="020B0604020202020204" pitchFamily="34" charset="0"/>
              <a:buChar char="•"/>
            </a:pPr>
            <a:r>
              <a:rPr lang="en-US" sz="2000" dirty="0"/>
              <a:t>No h/o urothelial carcinoma</a:t>
            </a:r>
          </a:p>
          <a:p>
            <a:pPr marL="285750" indent="-285750">
              <a:buFont typeface="Arial" panose="020B0604020202020204" pitchFamily="34" charset="0"/>
              <a:buChar char="•"/>
            </a:pPr>
            <a:r>
              <a:rPr lang="en-US" sz="2000" dirty="0"/>
              <a:t>Small &amp; single lesion</a:t>
            </a:r>
          </a:p>
          <a:p>
            <a:pPr marL="285750" indent="-285750">
              <a:buFont typeface="Arial" panose="020B0604020202020204" pitchFamily="34" charset="0"/>
              <a:buChar char="•"/>
            </a:pPr>
            <a:r>
              <a:rPr lang="en-US" sz="2000" dirty="0"/>
              <a:t>Papillae with thickened urothelium</a:t>
            </a:r>
          </a:p>
          <a:p>
            <a:pPr marL="285750" indent="-285750">
              <a:buFont typeface="Arial" panose="020B0604020202020204" pitchFamily="34" charset="0"/>
              <a:buChar char="•"/>
            </a:pPr>
            <a:r>
              <a:rPr lang="en-US" sz="2000" dirty="0"/>
              <a:t>Monotonous with mild cellular and nuclear enlargement</a:t>
            </a:r>
          </a:p>
        </p:txBody>
      </p:sp>
    </p:spTree>
    <p:extLst>
      <p:ext uri="{BB962C8B-B14F-4D97-AF65-F5344CB8AC3E}">
        <p14:creationId xmlns:p14="http://schemas.microsoft.com/office/powerpoint/2010/main" val="23187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urple and white cell&#10;&#10;Description automatically generated">
            <a:extLst>
              <a:ext uri="{FF2B5EF4-FFF2-40B4-BE49-F238E27FC236}">
                <a16:creationId xmlns:a16="http://schemas.microsoft.com/office/drawing/2014/main" id="{1726ADF5-8BC9-65A7-6A06-5131832FFE21}"/>
              </a:ext>
            </a:extLst>
          </p:cNvPr>
          <p:cNvPicPr>
            <a:picLocks noChangeAspect="1"/>
          </p:cNvPicPr>
          <p:nvPr/>
        </p:nvPicPr>
        <p:blipFill rotWithShape="1">
          <a:blip r:embed="rId3">
            <a:extLst>
              <a:ext uri="{28A0092B-C50C-407E-A947-70E740481C1C}">
                <a14:useLocalDpi xmlns:a14="http://schemas.microsoft.com/office/drawing/2010/main" val="0"/>
              </a:ext>
            </a:extLst>
          </a:blip>
          <a:srcRect l="5760"/>
          <a:stretch/>
        </p:blipFill>
        <p:spPr>
          <a:xfrm>
            <a:off x="20" y="-10442"/>
            <a:ext cx="12191980" cy="6856718"/>
          </a:xfrm>
          <a:prstGeom prst="rect">
            <a:avLst/>
          </a:prstGeom>
        </p:spPr>
      </p:pic>
      <p:sp>
        <p:nvSpPr>
          <p:cNvPr id="4" name="TextBox 3">
            <a:extLst>
              <a:ext uri="{FF2B5EF4-FFF2-40B4-BE49-F238E27FC236}">
                <a16:creationId xmlns:a16="http://schemas.microsoft.com/office/drawing/2014/main" id="{15706D9A-2940-4BC7-93DD-DA9CD299338B}"/>
              </a:ext>
            </a:extLst>
          </p:cNvPr>
          <p:cNvSpPr txBox="1"/>
          <p:nvPr/>
        </p:nvSpPr>
        <p:spPr>
          <a:xfrm>
            <a:off x="3257341" y="-10859"/>
            <a:ext cx="4612944" cy="461665"/>
          </a:xfrm>
          <a:prstGeom prst="rect">
            <a:avLst/>
          </a:prstGeom>
          <a:solidFill>
            <a:schemeClr val="bg1"/>
          </a:solidFill>
        </p:spPr>
        <p:txBody>
          <a:bodyPr wrap="square" rtlCol="0">
            <a:spAutoFit/>
          </a:bodyPr>
          <a:lstStyle/>
          <a:p>
            <a:r>
              <a:rPr lang="en-US" sz="2400" dirty="0"/>
              <a:t>             </a:t>
            </a:r>
            <a:r>
              <a:rPr lang="en-US" sz="2400" b="1" dirty="0"/>
              <a:t>Grade heterogeneity</a:t>
            </a:r>
          </a:p>
        </p:txBody>
      </p:sp>
      <p:sp>
        <p:nvSpPr>
          <p:cNvPr id="5" name="TextBox 4">
            <a:extLst>
              <a:ext uri="{FF2B5EF4-FFF2-40B4-BE49-F238E27FC236}">
                <a16:creationId xmlns:a16="http://schemas.microsoft.com/office/drawing/2014/main" id="{72F205A2-76A1-8801-2190-E80CCEDFC885}"/>
              </a:ext>
            </a:extLst>
          </p:cNvPr>
          <p:cNvSpPr txBox="1"/>
          <p:nvPr/>
        </p:nvSpPr>
        <p:spPr>
          <a:xfrm>
            <a:off x="935834" y="4706730"/>
            <a:ext cx="1201003" cy="369332"/>
          </a:xfrm>
          <a:prstGeom prst="rect">
            <a:avLst/>
          </a:prstGeom>
          <a:solidFill>
            <a:schemeClr val="bg1"/>
          </a:solidFill>
        </p:spPr>
        <p:txBody>
          <a:bodyPr wrap="square" rtlCol="0">
            <a:spAutoFit/>
          </a:bodyPr>
          <a:lstStyle/>
          <a:p>
            <a:r>
              <a:rPr lang="en-US" dirty="0"/>
              <a:t>Low-grade</a:t>
            </a:r>
          </a:p>
        </p:txBody>
      </p:sp>
      <p:sp>
        <p:nvSpPr>
          <p:cNvPr id="7" name="TextBox 6">
            <a:extLst>
              <a:ext uri="{FF2B5EF4-FFF2-40B4-BE49-F238E27FC236}">
                <a16:creationId xmlns:a16="http://schemas.microsoft.com/office/drawing/2014/main" id="{18A9CD5A-F879-5389-F47B-D9A16CF4F763}"/>
              </a:ext>
            </a:extLst>
          </p:cNvPr>
          <p:cNvSpPr txBox="1"/>
          <p:nvPr/>
        </p:nvSpPr>
        <p:spPr>
          <a:xfrm>
            <a:off x="7267426" y="4730267"/>
            <a:ext cx="1214651" cy="369332"/>
          </a:xfrm>
          <a:prstGeom prst="rect">
            <a:avLst/>
          </a:prstGeom>
          <a:solidFill>
            <a:schemeClr val="bg1"/>
          </a:solidFill>
        </p:spPr>
        <p:txBody>
          <a:bodyPr wrap="square" rtlCol="0">
            <a:spAutoFit/>
          </a:bodyPr>
          <a:lstStyle/>
          <a:p>
            <a:r>
              <a:rPr lang="en-US" dirty="0"/>
              <a:t>High-grade</a:t>
            </a:r>
          </a:p>
        </p:txBody>
      </p:sp>
    </p:spTree>
    <p:extLst>
      <p:ext uri="{BB962C8B-B14F-4D97-AF65-F5344CB8AC3E}">
        <p14:creationId xmlns:p14="http://schemas.microsoft.com/office/powerpoint/2010/main" val="9309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20F74D-0137-1098-F9AB-C8ABA26DAF2A}"/>
              </a:ext>
            </a:extLst>
          </p:cNvPr>
          <p:cNvSpPr txBox="1"/>
          <p:nvPr/>
        </p:nvSpPr>
        <p:spPr>
          <a:xfrm>
            <a:off x="3479800" y="175843"/>
            <a:ext cx="4787900" cy="837170"/>
          </a:xfrm>
          <a:prstGeom prst="rect">
            <a:avLst/>
          </a:prstGeom>
          <a:noFill/>
        </p:spPr>
        <p:txBody>
          <a:bodyPr wrap="square" rtlCol="0">
            <a:spAutoFit/>
          </a:bodyPr>
          <a:lstStyle/>
          <a:p>
            <a:r>
              <a:rPr lang="en-US" sz="4800" b="1" dirty="0"/>
              <a:t>    Grading of </a:t>
            </a:r>
            <a:r>
              <a:rPr lang="en-US" sz="4800" b="1" dirty="0" err="1"/>
              <a:t>pTa</a:t>
            </a:r>
            <a:endParaRPr lang="en-US" sz="4800" b="1" dirty="0"/>
          </a:p>
        </p:txBody>
      </p:sp>
      <p:sp>
        <p:nvSpPr>
          <p:cNvPr id="3" name="TextBox 2">
            <a:extLst>
              <a:ext uri="{FF2B5EF4-FFF2-40B4-BE49-F238E27FC236}">
                <a16:creationId xmlns:a16="http://schemas.microsoft.com/office/drawing/2014/main" id="{48C2EE54-723B-381B-0ECD-3BAC2A545815}"/>
              </a:ext>
            </a:extLst>
          </p:cNvPr>
          <p:cNvSpPr txBox="1"/>
          <p:nvPr/>
        </p:nvSpPr>
        <p:spPr>
          <a:xfrm>
            <a:off x="1565031" y="1874180"/>
            <a:ext cx="9466384"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WHO 2022 retains the two-tier system of grading: low and high-grade</a:t>
            </a:r>
          </a:p>
          <a:p>
            <a:pPr marL="285750" indent="-285750">
              <a:buFont typeface="Arial" panose="020B0604020202020204" pitchFamily="34" charset="0"/>
              <a:buChar char="•"/>
            </a:pPr>
            <a:r>
              <a:rPr lang="en-US" sz="2800" dirty="0"/>
              <a:t>Uses arbitrary cut off of &gt;5%  high-grade components in mixed grade tumors to call it high-grade</a:t>
            </a:r>
          </a:p>
          <a:p>
            <a:pPr marL="285750" indent="-285750">
              <a:buFont typeface="Arial" panose="020B0604020202020204" pitchFamily="34" charset="0"/>
              <a:buChar char="•"/>
            </a:pPr>
            <a:r>
              <a:rPr lang="en-US" sz="2800" dirty="0"/>
              <a:t>ISUP: No consensus on cut off, but majority (36.9%) used &gt;5% to call a mixed grade tumor as high grade</a:t>
            </a:r>
          </a:p>
          <a:p>
            <a:pPr marL="285750" indent="-285750">
              <a:buFont typeface="Arial" panose="020B0604020202020204" pitchFamily="34" charset="0"/>
              <a:buChar char="•"/>
            </a:pPr>
            <a:r>
              <a:rPr lang="en-US" sz="2800" dirty="0"/>
              <a:t>GUPS: Recommends &gt;10%</a:t>
            </a:r>
          </a:p>
        </p:txBody>
      </p:sp>
      <p:sp>
        <p:nvSpPr>
          <p:cNvPr id="4" name="TextBox 3">
            <a:extLst>
              <a:ext uri="{FF2B5EF4-FFF2-40B4-BE49-F238E27FC236}">
                <a16:creationId xmlns:a16="http://schemas.microsoft.com/office/drawing/2014/main" id="{EBB4294C-0932-BCEB-F1D1-1272C35B55F0}"/>
              </a:ext>
            </a:extLst>
          </p:cNvPr>
          <p:cNvSpPr txBox="1"/>
          <p:nvPr/>
        </p:nvSpPr>
        <p:spPr>
          <a:xfrm>
            <a:off x="1882588" y="1963823"/>
            <a:ext cx="9148827" cy="3416320"/>
          </a:xfrm>
          <a:prstGeom prst="rect">
            <a:avLst/>
          </a:prstGeom>
          <a:solidFill>
            <a:schemeClr val="accent1">
              <a:lumMod val="40000"/>
              <a:lumOff val="60000"/>
            </a:schemeClr>
          </a:solidFill>
        </p:spPr>
        <p:txBody>
          <a:bodyPr wrap="square" rtlCol="0">
            <a:spAutoFit/>
          </a:bodyPr>
          <a:lstStyle/>
          <a:p>
            <a:pPr marL="457200" indent="-457200">
              <a:buFont typeface="Arial" panose="020B0604020202020204" pitchFamily="34" charset="0"/>
              <a:buChar char="•"/>
            </a:pPr>
            <a:r>
              <a:rPr lang="en-US" sz="3600" b="1" dirty="0"/>
              <a:t>Larger studies controlled for other factors influencing outcome needed</a:t>
            </a:r>
          </a:p>
          <a:p>
            <a:endParaRPr lang="en-US" sz="3600" b="1" dirty="0"/>
          </a:p>
          <a:p>
            <a:pPr marL="457200" indent="-457200">
              <a:buFont typeface="Arial" panose="020B0604020202020204" pitchFamily="34" charset="0"/>
              <a:buChar char="•"/>
            </a:pPr>
            <a:r>
              <a:rPr lang="en-US" sz="3600" b="1" dirty="0"/>
              <a:t>Refinement of histologic grading criteria</a:t>
            </a:r>
          </a:p>
          <a:p>
            <a:endParaRPr lang="en-US" sz="3600" b="1" dirty="0"/>
          </a:p>
          <a:p>
            <a:pPr marL="457200" indent="-457200">
              <a:buFont typeface="Arial" panose="020B0604020202020204" pitchFamily="34" charset="0"/>
              <a:buChar char="•"/>
            </a:pPr>
            <a:r>
              <a:rPr lang="en-US" sz="3600" b="1" dirty="0"/>
              <a:t>Potential role of molecular grading ?</a:t>
            </a:r>
            <a:endParaRPr lang="en-US" sz="2800" b="1" dirty="0"/>
          </a:p>
        </p:txBody>
      </p:sp>
      <p:sp>
        <p:nvSpPr>
          <p:cNvPr id="5" name="TextBox 4">
            <a:extLst>
              <a:ext uri="{FF2B5EF4-FFF2-40B4-BE49-F238E27FC236}">
                <a16:creationId xmlns:a16="http://schemas.microsoft.com/office/drawing/2014/main" id="{68113176-82F4-8A6A-A68A-9C8538277886}"/>
              </a:ext>
            </a:extLst>
          </p:cNvPr>
          <p:cNvSpPr txBox="1"/>
          <p:nvPr/>
        </p:nvSpPr>
        <p:spPr>
          <a:xfrm>
            <a:off x="9579935" y="6241310"/>
            <a:ext cx="2612066" cy="1077218"/>
          </a:xfrm>
          <a:prstGeom prst="rect">
            <a:avLst/>
          </a:prstGeom>
          <a:noFill/>
        </p:spPr>
        <p:txBody>
          <a:bodyPr wrap="square" rtlCol="0">
            <a:spAutoFit/>
          </a:bodyPr>
          <a:lstStyle/>
          <a:p>
            <a:r>
              <a:rPr lang="pt-BR" sz="1200" dirty="0"/>
              <a:t>Am J Surg Pathol 2024;48:e11–e23</a:t>
            </a:r>
          </a:p>
          <a:p>
            <a:r>
              <a:rPr lang="en-US" sz="1200" dirty="0"/>
              <a:t>Adv </a:t>
            </a:r>
            <a:r>
              <a:rPr lang="en-US" sz="1200" dirty="0" err="1"/>
              <a:t>Anat</a:t>
            </a:r>
            <a:r>
              <a:rPr lang="en-US" sz="1200" dirty="0"/>
              <a:t> </a:t>
            </a:r>
            <a:r>
              <a:rPr lang="en-US" sz="1200" dirty="0" err="1"/>
              <a:t>Pathol</a:t>
            </a:r>
            <a:r>
              <a:rPr lang="en-US" sz="1200" dirty="0"/>
              <a:t> 2021;28:179–195</a:t>
            </a:r>
          </a:p>
          <a:p>
            <a:r>
              <a:rPr lang="en-US" sz="1200" dirty="0" err="1"/>
              <a:t>Virchows</a:t>
            </a:r>
            <a:r>
              <a:rPr lang="en-US" sz="1200" dirty="0"/>
              <a:t> </a:t>
            </a:r>
            <a:r>
              <a:rPr lang="en-US" sz="1200" dirty="0" err="1"/>
              <a:t>Archiv</a:t>
            </a:r>
            <a:r>
              <a:rPr lang="en-US" sz="1200" dirty="0"/>
              <a:t> (2019) 475:445–455 </a:t>
            </a:r>
          </a:p>
          <a:p>
            <a:endParaRPr lang="en-US" sz="1400" dirty="0"/>
          </a:p>
          <a:p>
            <a:endParaRPr lang="en-US" sz="1400" dirty="0"/>
          </a:p>
        </p:txBody>
      </p:sp>
    </p:spTree>
    <p:extLst>
      <p:ext uri="{BB962C8B-B14F-4D97-AF65-F5344CB8AC3E}">
        <p14:creationId xmlns:p14="http://schemas.microsoft.com/office/powerpoint/2010/main" val="37890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f5a567c0-1ac9-49a2-966f-a00bf8425481" Revision="1" Stencil="System.MyShapes" StencilVersion="1.0"/>
</Control>
</file>

<file path=customXml/itemProps1.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10257</TotalTime>
  <Words>2981</Words>
  <Application>Microsoft Office PowerPoint</Application>
  <PresentationFormat>Widescreen</PresentationFormat>
  <Paragraphs>359</Paragraphs>
  <Slides>43</Slides>
  <Notes>29</Notes>
  <HiddenSlides>0</HiddenSlides>
  <MMClips>0</MMClips>
  <ScaleCrop>false</ScaleCrop>
  <HeadingPairs>
    <vt:vector size="6" baseType="variant">
      <vt:variant>
        <vt:lpstr>Fontes usadas</vt:lpstr>
      </vt:variant>
      <vt:variant>
        <vt:i4>16</vt:i4>
      </vt:variant>
      <vt:variant>
        <vt:lpstr>Tema</vt:lpstr>
      </vt:variant>
      <vt:variant>
        <vt:i4>1</vt:i4>
      </vt:variant>
      <vt:variant>
        <vt:lpstr>Títulos de slides</vt:lpstr>
      </vt:variant>
      <vt:variant>
        <vt:i4>43</vt:i4>
      </vt:variant>
    </vt:vector>
  </HeadingPairs>
  <TitlesOfParts>
    <vt:vector size="60" baseType="lpstr">
      <vt:lpstr>Abadi MT Condensed Extra Bold</vt:lpstr>
      <vt:lpstr>AdvOT12994db2.I</vt:lpstr>
      <vt:lpstr>AdvOT18499c10.B</vt:lpstr>
      <vt:lpstr>AdvOT4d2c49fd</vt:lpstr>
      <vt:lpstr>AdvOT4d2c49fd+20</vt:lpstr>
      <vt:lpstr>AdvOT863180fb</vt:lpstr>
      <vt:lpstr>AdvOT9c861270.B</vt:lpstr>
      <vt:lpstr>AdvPSAC4E</vt:lpstr>
      <vt:lpstr>AdvPSOP</vt:lpstr>
      <vt:lpstr>AdvPSPH</vt:lpstr>
      <vt:lpstr>AdvTimes</vt:lpstr>
      <vt:lpstr>Arial</vt:lpstr>
      <vt:lpstr>BlinkMacSystemFont</vt:lpstr>
      <vt:lpstr>Calibri</vt:lpstr>
      <vt:lpstr>Calibri Bold</vt:lpstr>
      <vt:lpstr>Calibri Light</vt:lpstr>
      <vt:lpstr>Office Theme</vt:lpstr>
      <vt:lpstr>Updates on Urothelial Neoplasms</vt:lpstr>
      <vt:lpstr>Disclosure of Relevant Financial Relationships</vt:lpstr>
      <vt:lpstr>Objectives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on Urothelial Neoplasms</dc:title>
  <dc:creator>Aron, Manju</dc:creator>
  <cp:lastModifiedBy>CN PRODUÇÕES</cp:lastModifiedBy>
  <cp:revision>54</cp:revision>
  <dcterms:created xsi:type="dcterms:W3CDTF">2024-05-13T17:02:00Z</dcterms:created>
  <dcterms:modified xsi:type="dcterms:W3CDTF">2024-05-30T11:55:13Z</dcterms:modified>
</cp:coreProperties>
</file>